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75" r:id="rId12"/>
    <p:sldId id="265" r:id="rId13"/>
    <p:sldId id="266"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 id="281" r:id="rId27"/>
    <p:sldId id="283"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p:cNvSpPr>
            <a:spLocks noGrp="1"/>
          </p:cNvSpPr>
          <p:nvPr>
            <p:ph type="dt" sz="half" idx="10"/>
          </p:nvPr>
        </p:nvSpPr>
        <p:spPr/>
        <p:txBody>
          <a:bodyPr/>
          <a:lstStyle/>
          <a:p>
            <a:fld id="{D5913B25-BE4D-4895-83A4-53435DFC69C7}"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1379621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D5913B25-BE4D-4895-83A4-53435DFC69C7}"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3775251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D5913B25-BE4D-4895-83A4-53435DFC69C7}"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401035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D5913B25-BE4D-4895-83A4-53435DFC69C7}"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1198989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5913B25-BE4D-4895-83A4-53435DFC69C7}"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201264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p:cNvSpPr>
            <a:spLocks noGrp="1"/>
          </p:cNvSpPr>
          <p:nvPr>
            <p:ph type="dt" sz="half" idx="10"/>
          </p:nvPr>
        </p:nvSpPr>
        <p:spPr/>
        <p:txBody>
          <a:bodyPr/>
          <a:lstStyle/>
          <a:p>
            <a:fld id="{D5913B25-BE4D-4895-83A4-53435DFC69C7}"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3409781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p:cNvSpPr>
            <a:spLocks noGrp="1"/>
          </p:cNvSpPr>
          <p:nvPr>
            <p:ph type="dt" sz="half" idx="10"/>
          </p:nvPr>
        </p:nvSpPr>
        <p:spPr/>
        <p:txBody>
          <a:bodyPr/>
          <a:lstStyle/>
          <a:p>
            <a:fld id="{D5913B25-BE4D-4895-83A4-53435DFC69C7}" type="datetimeFigureOut">
              <a:rPr lang="en-MY" smtClean="0"/>
              <a:t>19/4/2017</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49215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Date Placeholder 2"/>
          <p:cNvSpPr>
            <a:spLocks noGrp="1"/>
          </p:cNvSpPr>
          <p:nvPr>
            <p:ph type="dt" sz="half" idx="10"/>
          </p:nvPr>
        </p:nvSpPr>
        <p:spPr/>
        <p:txBody>
          <a:bodyPr/>
          <a:lstStyle/>
          <a:p>
            <a:fld id="{D5913B25-BE4D-4895-83A4-53435DFC69C7}" type="datetimeFigureOut">
              <a:rPr lang="en-MY" smtClean="0"/>
              <a:t>19/4/2017</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157239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913B25-BE4D-4895-83A4-53435DFC69C7}" type="datetimeFigureOut">
              <a:rPr lang="en-MY" smtClean="0"/>
              <a:t>19/4/2017</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3986139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913B25-BE4D-4895-83A4-53435DFC69C7}"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4190600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913B25-BE4D-4895-83A4-53435DFC69C7}"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775658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913B25-BE4D-4895-83A4-53435DFC69C7}" type="datetimeFigureOut">
              <a:rPr lang="en-MY" smtClean="0"/>
              <a:t>19/4/2017</a:t>
            </a:fld>
            <a:endParaRPr lang="en-M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4EF16-A882-4E38-9BAC-4A6A885750C4}" type="slidenum">
              <a:rPr lang="en-MY" smtClean="0"/>
              <a:t>‹#›</a:t>
            </a:fld>
            <a:endParaRPr lang="en-MY"/>
          </a:p>
        </p:txBody>
      </p:sp>
    </p:spTree>
    <p:extLst>
      <p:ext uri="{BB962C8B-B14F-4D97-AF65-F5344CB8AC3E}">
        <p14:creationId xmlns:p14="http://schemas.microsoft.com/office/powerpoint/2010/main" val="1025905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useinzol05/Data-Visualization-Collection/tree/master/traffic"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www.bing.com/images/search?view=detailV2&amp;ccid=h9SkCwuC&amp;id=657837A2F0AC4FC1FD9D60F6AADE2E91FBE0134C&amp;q=crowdsourcing+facebook&amp;simid=608022896453026893&amp;selectedIndex=6&amp;ajaxhist=0"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facebook.com/" TargetMode="External"/><Relationship Id="rId7" Type="http://schemas.openxmlformats.org/officeDocument/2006/relationships/image" Target="../media/image34.jpg"/><Relationship Id="rId2" Type="http://schemas.openxmlformats.org/officeDocument/2006/relationships/hyperlink" Target="https://github.com/huseinzol05/Data-Visualization-Collection/blob/master/traffic/kl_segments.geojson"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developers.google.com/maps/documentation/javascript/"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ebassembly.org/docs/js/" TargetMode="External"/><Relationship Id="rId2" Type="http://schemas.openxmlformats.org/officeDocument/2006/relationships/hyperlink" Target="https://developers.arcgis.com/javascript/" TargetMode="External"/><Relationship Id="rId1" Type="http://schemas.openxmlformats.org/officeDocument/2006/relationships/slideLayout" Target="../slideLayouts/slideLayout2.xml"/><Relationship Id="rId4" Type="http://schemas.openxmlformats.org/officeDocument/2006/relationships/hyperlink" Target="https://developers.google.com/api-client-library/javascript/start/start-j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359" y="1010020"/>
            <a:ext cx="9144000" cy="1177580"/>
          </a:xfrm>
        </p:spPr>
        <p:txBody>
          <a:bodyPr>
            <a:normAutofit fontScale="90000"/>
          </a:bodyPr>
          <a:lstStyle/>
          <a:p>
            <a:r>
              <a:rPr lang="en-MY" sz="8000" dirty="0">
                <a:latin typeface="Roboto" panose="02000000000000000000" pitchFamily="2" charset="0"/>
                <a:ea typeface="Roboto" panose="02000000000000000000" pitchFamily="2" charset="0"/>
              </a:rPr>
              <a:t>Industrial Workshop</a:t>
            </a:r>
          </a:p>
        </p:txBody>
      </p:sp>
      <p:sp>
        <p:nvSpPr>
          <p:cNvPr id="3" name="Subtitle 2"/>
          <p:cNvSpPr>
            <a:spLocks noGrp="1"/>
          </p:cNvSpPr>
          <p:nvPr>
            <p:ph type="subTitle" idx="1"/>
          </p:nvPr>
        </p:nvSpPr>
        <p:spPr>
          <a:xfrm>
            <a:off x="1435359" y="2307811"/>
            <a:ext cx="9144000" cy="1655762"/>
          </a:xfrm>
        </p:spPr>
        <p:txBody>
          <a:bodyPr/>
          <a:lstStyle/>
          <a:p>
            <a:r>
              <a:rPr lang="en-MY" dirty="0"/>
              <a:t>Traffic real-time ripple system with crowd-sourcing platform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535" y="3135692"/>
            <a:ext cx="3665523" cy="33480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083" y="3316459"/>
            <a:ext cx="4032250" cy="2520156"/>
          </a:xfrm>
          <a:prstGeom prst="rect">
            <a:avLst/>
          </a:prstGeom>
        </p:spPr>
      </p:pic>
    </p:spTree>
    <p:extLst>
      <p:ext uri="{BB962C8B-B14F-4D97-AF65-F5344CB8AC3E}">
        <p14:creationId xmlns:p14="http://schemas.microsoft.com/office/powerpoint/2010/main" val="381992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31" y="-212035"/>
            <a:ext cx="12501449" cy="7639928"/>
          </a:xfrm>
        </p:spPr>
      </p:pic>
      <p:sp>
        <p:nvSpPr>
          <p:cNvPr id="5" name="TextBox 4"/>
          <p:cNvSpPr txBox="1"/>
          <p:nvPr/>
        </p:nvSpPr>
        <p:spPr>
          <a:xfrm rot="5400000">
            <a:off x="10449607" y="1721629"/>
            <a:ext cx="2362218"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This is not even KL.</a:t>
            </a:r>
          </a:p>
        </p:txBody>
      </p:sp>
      <p:sp>
        <p:nvSpPr>
          <p:cNvPr id="6" name="TextBox 5"/>
          <p:cNvSpPr txBox="1"/>
          <p:nvPr/>
        </p:nvSpPr>
        <p:spPr>
          <a:xfrm>
            <a:off x="2350595" y="1898516"/>
            <a:ext cx="2362218" cy="369332"/>
          </a:xfrm>
          <a:prstGeom prst="rect">
            <a:avLst/>
          </a:prstGeom>
          <a:noFill/>
        </p:spPr>
        <p:txBody>
          <a:bodyPr wrap="square" rtlCol="0">
            <a:spAutoFit/>
          </a:bodyPr>
          <a:lstStyle/>
          <a:p>
            <a:r>
              <a:rPr lang="en-MY" sz="1200" dirty="0">
                <a:latin typeface="Roboto" panose="02000000000000000000" pitchFamily="2" charset="0"/>
                <a:ea typeface="Roboto" panose="02000000000000000000" pitchFamily="2" charset="0"/>
              </a:rPr>
              <a:t>This is not even KL</a:t>
            </a:r>
            <a:r>
              <a:rPr lang="en-MY" dirty="0">
                <a:latin typeface="Roboto" panose="02000000000000000000" pitchFamily="2" charset="0"/>
                <a:ea typeface="Roboto" panose="02000000000000000000" pitchFamily="2" charset="0"/>
              </a:rPr>
              <a:t>.</a:t>
            </a:r>
          </a:p>
        </p:txBody>
      </p:sp>
      <p:sp>
        <p:nvSpPr>
          <p:cNvPr id="7" name="TextBox 6"/>
          <p:cNvSpPr txBox="1"/>
          <p:nvPr/>
        </p:nvSpPr>
        <p:spPr>
          <a:xfrm>
            <a:off x="5724939" y="1898516"/>
            <a:ext cx="5388675" cy="769441"/>
          </a:xfrm>
          <a:prstGeom prst="rect">
            <a:avLst/>
          </a:prstGeom>
          <a:noFill/>
        </p:spPr>
        <p:txBody>
          <a:bodyPr wrap="square" rtlCol="0">
            <a:spAutoFit/>
          </a:bodyPr>
          <a:lstStyle/>
          <a:p>
            <a:r>
              <a:rPr lang="en-MY" sz="4400" dirty="0">
                <a:latin typeface="Roboto" panose="02000000000000000000" pitchFamily="2" charset="0"/>
                <a:ea typeface="Roboto" panose="02000000000000000000" pitchFamily="2" charset="0"/>
              </a:rPr>
              <a:t>This is not even KL.</a:t>
            </a:r>
          </a:p>
        </p:txBody>
      </p:sp>
      <p:sp>
        <p:nvSpPr>
          <p:cNvPr id="8" name="TextBox 7"/>
          <p:cNvSpPr txBox="1"/>
          <p:nvPr/>
        </p:nvSpPr>
        <p:spPr>
          <a:xfrm>
            <a:off x="8136835" y="6371285"/>
            <a:ext cx="3957439" cy="584775"/>
          </a:xfrm>
          <a:prstGeom prst="rect">
            <a:avLst/>
          </a:prstGeom>
          <a:noFill/>
        </p:spPr>
        <p:txBody>
          <a:bodyPr wrap="square" rtlCol="0">
            <a:spAutoFit/>
          </a:bodyPr>
          <a:lstStyle/>
          <a:p>
            <a:r>
              <a:rPr lang="en-MY" sz="3200" dirty="0">
                <a:latin typeface="Roboto" panose="02000000000000000000" pitchFamily="2" charset="0"/>
                <a:ea typeface="Roboto" panose="02000000000000000000" pitchFamily="2" charset="0"/>
              </a:rPr>
              <a:t>This is not even KL.</a:t>
            </a:r>
          </a:p>
        </p:txBody>
      </p:sp>
      <p:sp>
        <p:nvSpPr>
          <p:cNvPr id="9" name="TextBox 8"/>
          <p:cNvSpPr txBox="1"/>
          <p:nvPr/>
        </p:nvSpPr>
        <p:spPr>
          <a:xfrm>
            <a:off x="203743" y="5351135"/>
            <a:ext cx="7933092" cy="1107996"/>
          </a:xfrm>
          <a:prstGeom prst="rect">
            <a:avLst/>
          </a:prstGeom>
          <a:noFill/>
        </p:spPr>
        <p:txBody>
          <a:bodyPr wrap="square" rtlCol="0">
            <a:spAutoFit/>
          </a:bodyPr>
          <a:lstStyle/>
          <a:p>
            <a:r>
              <a:rPr lang="en-MY" sz="6600" dirty="0">
                <a:latin typeface="Roboto" panose="02000000000000000000" pitchFamily="2" charset="0"/>
                <a:ea typeface="Roboto" panose="02000000000000000000" pitchFamily="2" charset="0"/>
              </a:rPr>
              <a:t>This is not even KL.</a:t>
            </a:r>
          </a:p>
        </p:txBody>
      </p:sp>
      <p:sp>
        <p:nvSpPr>
          <p:cNvPr id="11" name="TextBox 10"/>
          <p:cNvSpPr txBox="1"/>
          <p:nvPr/>
        </p:nvSpPr>
        <p:spPr>
          <a:xfrm rot="5400000">
            <a:off x="-1358866" y="1644685"/>
            <a:ext cx="3317079" cy="523220"/>
          </a:xfrm>
          <a:prstGeom prst="rect">
            <a:avLst/>
          </a:prstGeom>
          <a:noFill/>
        </p:spPr>
        <p:txBody>
          <a:bodyPr wrap="square" rtlCol="0">
            <a:spAutoFit/>
          </a:bodyPr>
          <a:lstStyle/>
          <a:p>
            <a:r>
              <a:rPr lang="en-MY" sz="2800" dirty="0">
                <a:latin typeface="Roboto" panose="02000000000000000000" pitchFamily="2" charset="0"/>
                <a:ea typeface="Roboto" panose="02000000000000000000" pitchFamily="2" charset="0"/>
              </a:rPr>
              <a:t>This is not even KL.</a:t>
            </a:r>
          </a:p>
        </p:txBody>
      </p:sp>
      <p:sp>
        <p:nvSpPr>
          <p:cNvPr id="12" name="TextBox 11"/>
          <p:cNvSpPr txBox="1"/>
          <p:nvPr/>
        </p:nvSpPr>
        <p:spPr>
          <a:xfrm>
            <a:off x="6412644" y="365125"/>
            <a:ext cx="2362218" cy="369332"/>
          </a:xfrm>
          <a:prstGeom prst="rect">
            <a:avLst/>
          </a:prstGeom>
          <a:noFill/>
        </p:spPr>
        <p:txBody>
          <a:bodyPr wrap="square" rtlCol="0">
            <a:spAutoFit/>
          </a:bodyPr>
          <a:lstStyle/>
          <a:p>
            <a:r>
              <a:rPr lang="en-MY" sz="1200" dirty="0">
                <a:latin typeface="Roboto" panose="02000000000000000000" pitchFamily="2" charset="0"/>
                <a:ea typeface="Roboto" panose="02000000000000000000" pitchFamily="2" charset="0"/>
              </a:rPr>
              <a:t>This is not even KL</a:t>
            </a:r>
            <a:r>
              <a:rPr lang="en-MY" dirty="0">
                <a:latin typeface="Roboto" panose="02000000000000000000" pitchFamily="2" charset="0"/>
                <a:ea typeface="Roboto" panose="02000000000000000000" pitchFamily="2" charset="0"/>
              </a:rPr>
              <a:t>.</a:t>
            </a:r>
          </a:p>
        </p:txBody>
      </p:sp>
      <p:sp>
        <p:nvSpPr>
          <p:cNvPr id="13" name="TextBox 12"/>
          <p:cNvSpPr txBox="1"/>
          <p:nvPr/>
        </p:nvSpPr>
        <p:spPr>
          <a:xfrm>
            <a:off x="1962002" y="843240"/>
            <a:ext cx="2362218" cy="369332"/>
          </a:xfrm>
          <a:prstGeom prst="rect">
            <a:avLst/>
          </a:prstGeom>
          <a:noFill/>
        </p:spPr>
        <p:txBody>
          <a:bodyPr wrap="square" rtlCol="0">
            <a:spAutoFit/>
          </a:bodyPr>
          <a:lstStyle/>
          <a:p>
            <a:r>
              <a:rPr lang="en-MY" sz="1200" dirty="0">
                <a:latin typeface="Roboto" panose="02000000000000000000" pitchFamily="2" charset="0"/>
                <a:ea typeface="Roboto" panose="02000000000000000000" pitchFamily="2" charset="0"/>
              </a:rPr>
              <a:t>This is not even KL</a:t>
            </a:r>
            <a:r>
              <a:rPr lang="en-MY" dirty="0">
                <a:latin typeface="Roboto" panose="02000000000000000000" pitchFamily="2" charset="0"/>
                <a:ea typeface="Roboto" panose="02000000000000000000" pitchFamily="2" charset="0"/>
              </a:rPr>
              <a:t>.</a:t>
            </a:r>
          </a:p>
        </p:txBody>
      </p:sp>
      <p:sp>
        <p:nvSpPr>
          <p:cNvPr id="14" name="TextBox 13"/>
          <p:cNvSpPr txBox="1"/>
          <p:nvPr/>
        </p:nvSpPr>
        <p:spPr>
          <a:xfrm>
            <a:off x="4058460" y="4168148"/>
            <a:ext cx="2362218" cy="369332"/>
          </a:xfrm>
          <a:prstGeom prst="rect">
            <a:avLst/>
          </a:prstGeom>
          <a:noFill/>
        </p:spPr>
        <p:txBody>
          <a:bodyPr wrap="square" rtlCol="0">
            <a:spAutoFit/>
          </a:bodyPr>
          <a:lstStyle/>
          <a:p>
            <a:r>
              <a:rPr lang="en-MY" sz="1200" dirty="0">
                <a:latin typeface="Roboto" panose="02000000000000000000" pitchFamily="2" charset="0"/>
                <a:ea typeface="Roboto" panose="02000000000000000000" pitchFamily="2" charset="0"/>
              </a:rPr>
              <a:t>This is not even KL</a:t>
            </a:r>
            <a:r>
              <a:rPr lang="en-MY"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140001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272" y="424973"/>
            <a:ext cx="3955072" cy="599936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701" y="1037218"/>
            <a:ext cx="7473150" cy="4774869"/>
          </a:xfrm>
          <a:prstGeom prst="rect">
            <a:avLst/>
          </a:prstGeom>
        </p:spPr>
      </p:pic>
    </p:spTree>
    <p:extLst>
      <p:ext uri="{BB962C8B-B14F-4D97-AF65-F5344CB8AC3E}">
        <p14:creationId xmlns:p14="http://schemas.microsoft.com/office/powerpoint/2010/main" val="189454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MY" dirty="0">
                <a:latin typeface="Roboto" panose="02000000000000000000" pitchFamily="2" charset="0"/>
                <a:ea typeface="Roboto" panose="02000000000000000000" pitchFamily="2" charset="0"/>
              </a:rPr>
              <a:t>So how about our data?</a:t>
            </a:r>
          </a:p>
        </p:txBody>
      </p:sp>
      <p:sp>
        <p:nvSpPr>
          <p:cNvPr id="3" name="Content Placeholder 2"/>
          <p:cNvSpPr>
            <a:spLocks noGrp="1"/>
          </p:cNvSpPr>
          <p:nvPr>
            <p:ph idx="1"/>
          </p:nvPr>
        </p:nvSpPr>
        <p:spPr/>
        <p:txBody>
          <a:bodyPr/>
          <a:lstStyle/>
          <a:p>
            <a:pPr marL="0" indent="0" algn="ctr">
              <a:buNone/>
            </a:pPr>
            <a:r>
              <a:rPr lang="en-MY" dirty="0">
                <a:latin typeface="Roboto" panose="02000000000000000000" pitchFamily="2" charset="0"/>
                <a:ea typeface="Roboto" panose="02000000000000000000" pitchFamily="2" charset="0"/>
              </a:rPr>
              <a:t>We got from </a:t>
            </a:r>
            <a:r>
              <a:rPr lang="en-MY" dirty="0" err="1">
                <a:latin typeface="Roboto" panose="02000000000000000000" pitchFamily="2" charset="0"/>
                <a:ea typeface="Roboto" panose="02000000000000000000" pitchFamily="2" charset="0"/>
              </a:rPr>
              <a:t>OpenTraffic</a:t>
            </a:r>
            <a:r>
              <a:rPr lang="en-MY" dirty="0">
                <a:latin typeface="Roboto" panose="02000000000000000000" pitchFamily="2" charset="0"/>
                <a:ea typeface="Roboto" panose="02000000000000000000" pitchFamily="2" charset="0"/>
              </a:rPr>
              <a:t>. Thanks to ADAX, and GRAB.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177" y="3605140"/>
            <a:ext cx="3909646" cy="141724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54" y="2963863"/>
            <a:ext cx="3665523" cy="33480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823" y="3359391"/>
            <a:ext cx="3774611" cy="2158221"/>
          </a:xfrm>
          <a:prstGeom prst="rect">
            <a:avLst/>
          </a:prstGeom>
        </p:spPr>
      </p:pic>
    </p:spTree>
    <p:extLst>
      <p:ext uri="{BB962C8B-B14F-4D97-AF65-F5344CB8AC3E}">
        <p14:creationId xmlns:p14="http://schemas.microsoft.com/office/powerpoint/2010/main" val="2922945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410" y="325369"/>
            <a:ext cx="10223686" cy="5121275"/>
          </a:xfrm>
        </p:spPr>
      </p:pic>
      <p:sp>
        <p:nvSpPr>
          <p:cNvPr id="5" name="TextBox 4"/>
          <p:cNvSpPr txBox="1"/>
          <p:nvPr/>
        </p:nvSpPr>
        <p:spPr>
          <a:xfrm>
            <a:off x="781879" y="5698435"/>
            <a:ext cx="10654748" cy="830997"/>
          </a:xfrm>
          <a:prstGeom prst="rect">
            <a:avLst/>
          </a:prstGeom>
          <a:noFill/>
        </p:spPr>
        <p:txBody>
          <a:bodyPr wrap="square" rtlCol="0">
            <a:spAutoFit/>
          </a:bodyPr>
          <a:lstStyle/>
          <a:p>
            <a:pPr algn="ctr"/>
            <a:r>
              <a:rPr lang="en-MY" sz="2400" dirty="0">
                <a:latin typeface="Roboto" panose="02000000000000000000" pitchFamily="2" charset="0"/>
                <a:ea typeface="Roboto" panose="02000000000000000000" pitchFamily="2" charset="0"/>
              </a:rPr>
              <a:t>But, we only got data on KL segments on first week of January and February 2016, and the samples given are the velocity of the each segments</a:t>
            </a:r>
          </a:p>
        </p:txBody>
      </p:sp>
    </p:spTree>
    <p:extLst>
      <p:ext uri="{BB962C8B-B14F-4D97-AF65-F5344CB8AC3E}">
        <p14:creationId xmlns:p14="http://schemas.microsoft.com/office/powerpoint/2010/main" val="1454562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86" y="57055"/>
            <a:ext cx="7832034" cy="67438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93949" y="1518433"/>
            <a:ext cx="6368567" cy="3821140"/>
          </a:xfrm>
          <a:prstGeom prst="rect">
            <a:avLst/>
          </a:prstGeom>
        </p:spPr>
      </p:pic>
      <p:sp>
        <p:nvSpPr>
          <p:cNvPr id="7" name="TextBox 6"/>
          <p:cNvSpPr txBox="1"/>
          <p:nvPr/>
        </p:nvSpPr>
        <p:spPr>
          <a:xfrm rot="5400000">
            <a:off x="-318210" y="5336226"/>
            <a:ext cx="2030899" cy="523220"/>
          </a:xfrm>
          <a:prstGeom prst="rect">
            <a:avLst/>
          </a:prstGeom>
          <a:noFill/>
        </p:spPr>
        <p:txBody>
          <a:bodyPr wrap="square" rtlCol="0">
            <a:spAutoFit/>
          </a:bodyPr>
          <a:lstStyle/>
          <a:p>
            <a:r>
              <a:rPr lang="en-MY" sz="2800" dirty="0">
                <a:latin typeface="Roboto" panose="02000000000000000000" pitchFamily="2" charset="0"/>
                <a:ea typeface="Roboto" panose="02000000000000000000" pitchFamily="2" charset="0"/>
              </a:rPr>
              <a:t>This is KL.</a:t>
            </a:r>
          </a:p>
        </p:txBody>
      </p:sp>
    </p:spTree>
    <p:extLst>
      <p:ext uri="{BB962C8B-B14F-4D97-AF65-F5344CB8AC3E}">
        <p14:creationId xmlns:p14="http://schemas.microsoft.com/office/powerpoint/2010/main" val="2453832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31"/>
            <a:ext cx="12192000" cy="5719956"/>
          </a:xfrm>
          <a:prstGeom prst="rect">
            <a:avLst/>
          </a:prstGeom>
        </p:spPr>
      </p:pic>
      <p:sp>
        <p:nvSpPr>
          <p:cNvPr id="5" name="TextBox 4"/>
          <p:cNvSpPr txBox="1"/>
          <p:nvPr/>
        </p:nvSpPr>
        <p:spPr>
          <a:xfrm>
            <a:off x="3597965" y="6308035"/>
            <a:ext cx="4996070"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You can get the code and full resolution </a:t>
            </a:r>
            <a:r>
              <a:rPr lang="en-MY" dirty="0">
                <a:latin typeface="Roboto" panose="02000000000000000000" pitchFamily="2" charset="0"/>
                <a:ea typeface="Roboto" panose="02000000000000000000" pitchFamily="2" charset="0"/>
                <a:hlinkClick r:id="rId3"/>
              </a:rPr>
              <a:t>HERE</a:t>
            </a:r>
            <a:r>
              <a:rPr lang="en-MY" dirty="0">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10168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754" y="1359052"/>
            <a:ext cx="4822288" cy="2714259"/>
          </a:xfrm>
          <a:prstGeom prst="rect">
            <a:avLst/>
          </a:prstGeom>
        </p:spPr>
      </p:pic>
      <p:sp>
        <p:nvSpPr>
          <p:cNvPr id="5" name="TextBox 4"/>
          <p:cNvSpPr txBox="1"/>
          <p:nvPr/>
        </p:nvSpPr>
        <p:spPr>
          <a:xfrm>
            <a:off x="1577009" y="4563844"/>
            <a:ext cx="10760764" cy="646331"/>
          </a:xfrm>
          <a:prstGeom prst="rect">
            <a:avLst/>
          </a:prstGeom>
          <a:noFill/>
        </p:spPr>
        <p:txBody>
          <a:bodyPr wrap="square" rtlCol="0">
            <a:spAutoFit/>
          </a:bodyPr>
          <a:lstStyle/>
          <a:p>
            <a:r>
              <a:rPr lang="en-MY" sz="3600" dirty="0">
                <a:latin typeface="Roboto" panose="02000000000000000000" pitchFamily="2" charset="0"/>
                <a:ea typeface="Roboto" panose="02000000000000000000" pitchFamily="2" charset="0"/>
              </a:rPr>
              <a:t>Oh, wait, Traffic jam on 4 </a:t>
            </a:r>
            <a:r>
              <a:rPr lang="en-MY" sz="3600" dirty="0" err="1">
                <a:latin typeface="Roboto" panose="02000000000000000000" pitchFamily="2" charset="0"/>
                <a:ea typeface="Roboto" panose="02000000000000000000" pitchFamily="2" charset="0"/>
              </a:rPr>
              <a:t>pagi</a:t>
            </a:r>
            <a:r>
              <a:rPr lang="en-MY" sz="3600" dirty="0">
                <a:latin typeface="Roboto" panose="02000000000000000000" pitchFamily="2" charset="0"/>
                <a:ea typeface="Roboto" panose="02000000000000000000" pitchFamily="2" charset="0"/>
              </a:rPr>
              <a:t>? </a:t>
            </a:r>
            <a:r>
              <a:rPr lang="en-MY" sz="3600" dirty="0" err="1">
                <a:latin typeface="Roboto" panose="02000000000000000000" pitchFamily="2" charset="0"/>
                <a:ea typeface="Roboto" panose="02000000000000000000" pitchFamily="2" charset="0"/>
              </a:rPr>
              <a:t>Nevermind</a:t>
            </a:r>
            <a:r>
              <a:rPr lang="en-MY" sz="36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2980851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949" y="628871"/>
            <a:ext cx="10032120" cy="4552729"/>
          </a:xfrm>
          <a:prstGeom prst="rect">
            <a:avLst/>
          </a:prstGeom>
        </p:spPr>
      </p:pic>
      <p:sp>
        <p:nvSpPr>
          <p:cNvPr id="6" name="TextBox 5"/>
          <p:cNvSpPr txBox="1"/>
          <p:nvPr/>
        </p:nvSpPr>
        <p:spPr>
          <a:xfrm>
            <a:off x="2332384" y="5531252"/>
            <a:ext cx="7275443" cy="461665"/>
          </a:xfrm>
          <a:prstGeom prst="rect">
            <a:avLst/>
          </a:prstGeom>
          <a:noFill/>
        </p:spPr>
        <p:txBody>
          <a:bodyPr wrap="square" rtlCol="0">
            <a:spAutoFit/>
          </a:bodyPr>
          <a:lstStyle/>
          <a:p>
            <a:r>
              <a:rPr lang="en-MY" sz="2400" dirty="0">
                <a:latin typeface="Roboto" panose="02000000000000000000" pitchFamily="2" charset="0"/>
                <a:ea typeface="Roboto" panose="02000000000000000000" pitchFamily="2" charset="0"/>
              </a:rPr>
              <a:t>*Need to punch in at 10 am, go out 9.30 am, no jam. </a:t>
            </a:r>
          </a:p>
        </p:txBody>
      </p:sp>
      <p:sp>
        <p:nvSpPr>
          <p:cNvPr id="7" name="TextBox 6"/>
          <p:cNvSpPr txBox="1"/>
          <p:nvPr/>
        </p:nvSpPr>
        <p:spPr>
          <a:xfrm>
            <a:off x="4876799" y="6109252"/>
            <a:ext cx="2080591" cy="369332"/>
          </a:xfrm>
          <a:prstGeom prst="rect">
            <a:avLst/>
          </a:prstGeom>
          <a:noFill/>
        </p:spPr>
        <p:txBody>
          <a:bodyPr wrap="square" rtlCol="0">
            <a:spAutoFit/>
          </a:bodyPr>
          <a:lstStyle/>
          <a:p>
            <a:r>
              <a:rPr lang="en-MY" dirty="0" err="1">
                <a:latin typeface="Roboto" panose="02000000000000000000" pitchFamily="2" charset="0"/>
                <a:ea typeface="Roboto" panose="02000000000000000000" pitchFamily="2" charset="0"/>
              </a:rPr>
              <a:t>OpenTraffic</a:t>
            </a:r>
            <a:r>
              <a:rPr lang="en-MY" dirty="0">
                <a:latin typeface="Roboto" panose="02000000000000000000" pitchFamily="2" charset="0"/>
                <a:ea typeface="Roboto" panose="02000000000000000000" pitchFamily="2" charset="0"/>
              </a:rPr>
              <a:t> Logic.</a:t>
            </a:r>
          </a:p>
        </p:txBody>
      </p:sp>
    </p:spTree>
    <p:extLst>
      <p:ext uri="{BB962C8B-B14F-4D97-AF65-F5344CB8AC3E}">
        <p14:creationId xmlns:p14="http://schemas.microsoft.com/office/powerpoint/2010/main" val="2331800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4259" y="365125"/>
            <a:ext cx="9389012" cy="5281319"/>
          </a:xfrm>
        </p:spPr>
      </p:pic>
      <p:sp>
        <p:nvSpPr>
          <p:cNvPr id="5" name="TextBox 4"/>
          <p:cNvSpPr txBox="1"/>
          <p:nvPr/>
        </p:nvSpPr>
        <p:spPr>
          <a:xfrm>
            <a:off x="4005826" y="5973059"/>
            <a:ext cx="4657425" cy="461665"/>
          </a:xfrm>
          <a:prstGeom prst="rect">
            <a:avLst/>
          </a:prstGeom>
          <a:noFill/>
        </p:spPr>
        <p:txBody>
          <a:bodyPr wrap="square" rtlCol="0">
            <a:spAutoFit/>
          </a:bodyPr>
          <a:lstStyle/>
          <a:p>
            <a:r>
              <a:rPr lang="en-MY" sz="2400" dirty="0" err="1">
                <a:latin typeface="Roboto" panose="02000000000000000000" pitchFamily="2" charset="0"/>
                <a:ea typeface="Roboto" panose="02000000000000000000" pitchFamily="2" charset="0"/>
              </a:rPr>
              <a:t>Balik</a:t>
            </a:r>
            <a:r>
              <a:rPr lang="en-MY" sz="2400" dirty="0">
                <a:latin typeface="Roboto" panose="02000000000000000000" pitchFamily="2" charset="0"/>
                <a:ea typeface="Roboto" panose="02000000000000000000" pitchFamily="2" charset="0"/>
              </a:rPr>
              <a:t> </a:t>
            </a:r>
            <a:r>
              <a:rPr lang="en-MY" sz="2400" dirty="0" err="1">
                <a:latin typeface="Roboto" panose="02000000000000000000" pitchFamily="2" charset="0"/>
                <a:ea typeface="Roboto" panose="02000000000000000000" pitchFamily="2" charset="0"/>
              </a:rPr>
              <a:t>keje</a:t>
            </a:r>
            <a:r>
              <a:rPr lang="en-MY" sz="2400" dirty="0">
                <a:latin typeface="Roboto" panose="02000000000000000000" pitchFamily="2" charset="0"/>
                <a:ea typeface="Roboto" panose="02000000000000000000" pitchFamily="2" charset="0"/>
              </a:rPr>
              <a:t> be like at 18 o’clock*</a:t>
            </a:r>
          </a:p>
        </p:txBody>
      </p:sp>
    </p:spTree>
    <p:extLst>
      <p:ext uri="{BB962C8B-B14F-4D97-AF65-F5344CB8AC3E}">
        <p14:creationId xmlns:p14="http://schemas.microsoft.com/office/powerpoint/2010/main" val="853308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904" y="365125"/>
            <a:ext cx="10515600" cy="1325563"/>
          </a:xfrm>
        </p:spPr>
        <p:txBody>
          <a:bodyPr/>
          <a:lstStyle/>
          <a:p>
            <a:r>
              <a:rPr lang="en-MY" dirty="0">
                <a:latin typeface="Roboto" panose="02000000000000000000" pitchFamily="2" charset="0"/>
                <a:ea typeface="Roboto" panose="02000000000000000000" pitchFamily="2" charset="0"/>
              </a:rPr>
              <a:t>So who is our end user?</a:t>
            </a:r>
          </a:p>
        </p:txBody>
      </p:sp>
      <p:sp>
        <p:nvSpPr>
          <p:cNvPr id="3" name="Content Placeholder 2"/>
          <p:cNvSpPr>
            <a:spLocks noGrp="1"/>
          </p:cNvSpPr>
          <p:nvPr>
            <p:ph idx="1"/>
          </p:nvPr>
        </p:nvSpPr>
        <p:spPr>
          <a:xfrm>
            <a:off x="559904" y="1690688"/>
            <a:ext cx="7325139" cy="4840218"/>
          </a:xfrm>
        </p:spPr>
        <p:txBody>
          <a:bodyPr/>
          <a:lstStyle/>
          <a:p>
            <a:pPr marL="0" indent="0">
              <a:buNone/>
            </a:pPr>
            <a:r>
              <a:rPr lang="en-MY" dirty="0">
                <a:latin typeface="Roboto" panose="02000000000000000000" pitchFamily="2" charset="0"/>
                <a:ea typeface="Roboto" panose="02000000000000000000" pitchFamily="2" charset="0"/>
              </a:rPr>
              <a:t>Government and private traffic sectors that manage or collect data for fluid traffic flow.</a:t>
            </a:r>
          </a:p>
          <a:p>
            <a:pPr marL="0" indent="0">
              <a:buNone/>
            </a:pPr>
            <a:endParaRPr lang="en-MY" dirty="0">
              <a:latin typeface="Roboto" panose="02000000000000000000" pitchFamily="2" charset="0"/>
              <a:ea typeface="Roboto" panose="02000000000000000000" pitchFamily="2" charset="0"/>
            </a:endParaRPr>
          </a:p>
          <a:p>
            <a:pPr marL="0" indent="0">
              <a:buNone/>
            </a:pPr>
            <a:r>
              <a:rPr lang="en-MY" sz="3600" dirty="0">
                <a:latin typeface="Roboto" panose="02000000000000000000" pitchFamily="2" charset="0"/>
                <a:ea typeface="Roboto" panose="02000000000000000000" pitchFamily="2" charset="0"/>
              </a:rPr>
              <a:t>What is traffic sector?</a:t>
            </a:r>
          </a:p>
          <a:p>
            <a:pPr marL="0" indent="0">
              <a:buNone/>
            </a:pPr>
            <a:r>
              <a:rPr lang="en-US" dirty="0">
                <a:latin typeface="Roboto" panose="02000000000000000000" pitchFamily="2" charset="0"/>
                <a:ea typeface="Roboto" panose="02000000000000000000" pitchFamily="2" charset="0"/>
              </a:rPr>
              <a:t>The enterprises that perform </a:t>
            </a:r>
            <a:r>
              <a:rPr lang="en-US" b="1" dirty="0">
                <a:latin typeface="Roboto" panose="02000000000000000000" pitchFamily="2" charset="0"/>
                <a:ea typeface="Roboto" panose="02000000000000000000" pitchFamily="2" charset="0"/>
              </a:rPr>
              <a:t>traffic</a:t>
            </a:r>
            <a:r>
              <a:rPr lang="en-US" dirty="0">
                <a:latin typeface="Roboto" panose="02000000000000000000" pitchFamily="2" charset="0"/>
                <a:ea typeface="Roboto" panose="02000000000000000000" pitchFamily="2" charset="0"/>
              </a:rPr>
              <a:t> and transportation services, but rather also all non-</a:t>
            </a:r>
            <a:r>
              <a:rPr lang="en-US" b="1" dirty="0">
                <a:latin typeface="Roboto" panose="02000000000000000000" pitchFamily="2" charset="0"/>
                <a:ea typeface="Roboto" panose="02000000000000000000" pitchFamily="2" charset="0"/>
              </a:rPr>
              <a:t>traffic</a:t>
            </a:r>
            <a:r>
              <a:rPr lang="en-US" dirty="0">
                <a:latin typeface="Roboto" panose="02000000000000000000" pitchFamily="2" charset="0"/>
                <a:ea typeface="Roboto" panose="02000000000000000000" pitchFamily="2" charset="0"/>
              </a:rPr>
              <a:t> subjects that in some way enable and insure the realization of the transportation service.</a:t>
            </a:r>
            <a:endParaRPr lang="en-MY" dirty="0">
              <a:latin typeface="Roboto" panose="02000000000000000000" pitchFamily="2" charset="0"/>
              <a:ea typeface="Roboto" panose="02000000000000000000" pitchFamily="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678" y="365125"/>
            <a:ext cx="3074099" cy="6035041"/>
          </a:xfrm>
          <a:prstGeom prst="rect">
            <a:avLst/>
          </a:prstGeom>
        </p:spPr>
      </p:pic>
      <p:sp>
        <p:nvSpPr>
          <p:cNvPr id="5" name="Rectangle 4"/>
          <p:cNvSpPr/>
          <p:nvPr/>
        </p:nvSpPr>
        <p:spPr>
          <a:xfrm>
            <a:off x="9271019" y="2926079"/>
            <a:ext cx="998806" cy="998806"/>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5"/>
          <p:cNvSpPr/>
          <p:nvPr/>
        </p:nvSpPr>
        <p:spPr>
          <a:xfrm>
            <a:off x="9298745" y="2053883"/>
            <a:ext cx="998806" cy="872197"/>
          </a:xfrm>
          <a:prstGeom prst="rect">
            <a:avLst/>
          </a:prstGeom>
          <a:solidFill>
            <a:schemeClr val="accent6">
              <a:alpha val="3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6"/>
          <p:cNvSpPr/>
          <p:nvPr/>
        </p:nvSpPr>
        <p:spPr>
          <a:xfrm>
            <a:off x="8412479" y="2053883"/>
            <a:ext cx="886265" cy="872197"/>
          </a:xfrm>
          <a:prstGeom prst="rect">
            <a:avLst/>
          </a:prstGeom>
          <a:solidFill>
            <a:schemeClr val="accent6">
              <a:alpha val="3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7"/>
          <p:cNvSpPr/>
          <p:nvPr/>
        </p:nvSpPr>
        <p:spPr>
          <a:xfrm>
            <a:off x="10308972" y="2053882"/>
            <a:ext cx="766532" cy="872197"/>
          </a:xfrm>
          <a:prstGeom prst="rect">
            <a:avLst/>
          </a:prstGeom>
          <a:solidFill>
            <a:schemeClr val="accent6">
              <a:alpha val="3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8"/>
          <p:cNvSpPr/>
          <p:nvPr/>
        </p:nvSpPr>
        <p:spPr>
          <a:xfrm>
            <a:off x="9298744" y="3924886"/>
            <a:ext cx="982503" cy="872197"/>
          </a:xfrm>
          <a:prstGeom prst="rect">
            <a:avLst/>
          </a:prstGeom>
          <a:solidFill>
            <a:schemeClr val="accent6">
              <a:alpha val="3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9"/>
          <p:cNvSpPr/>
          <p:nvPr/>
        </p:nvSpPr>
        <p:spPr>
          <a:xfrm>
            <a:off x="8412478" y="3924886"/>
            <a:ext cx="894013" cy="872197"/>
          </a:xfrm>
          <a:prstGeom prst="rect">
            <a:avLst/>
          </a:prstGeom>
          <a:solidFill>
            <a:schemeClr val="accent6">
              <a:alpha val="3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10"/>
          <p:cNvSpPr/>
          <p:nvPr/>
        </p:nvSpPr>
        <p:spPr>
          <a:xfrm>
            <a:off x="8412478" y="2926079"/>
            <a:ext cx="866288" cy="998807"/>
          </a:xfrm>
          <a:prstGeom prst="rect">
            <a:avLst/>
          </a:prstGeom>
          <a:solidFill>
            <a:srgbClr val="FF0000">
              <a:alpha val="3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Rectangle 11"/>
          <p:cNvSpPr/>
          <p:nvPr/>
        </p:nvSpPr>
        <p:spPr>
          <a:xfrm>
            <a:off x="10297550" y="2926079"/>
            <a:ext cx="777954" cy="998807"/>
          </a:xfrm>
          <a:prstGeom prst="rect">
            <a:avLst/>
          </a:prstGeom>
          <a:solidFill>
            <a:srgbClr val="FF0000">
              <a:alpha val="3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Rectangle 12"/>
          <p:cNvSpPr/>
          <p:nvPr/>
        </p:nvSpPr>
        <p:spPr>
          <a:xfrm>
            <a:off x="10308972" y="3924886"/>
            <a:ext cx="766532" cy="872197"/>
          </a:xfrm>
          <a:prstGeom prst="rect">
            <a:avLst/>
          </a:prstGeom>
          <a:solidFill>
            <a:srgbClr val="FFFF00">
              <a:alpha val="33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p:cNvSpPr txBox="1"/>
          <p:nvPr/>
        </p:nvSpPr>
        <p:spPr>
          <a:xfrm rot="5400000">
            <a:off x="8568789" y="3282913"/>
            <a:ext cx="6204908"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This is an illustration, we are creating Web based platform</a:t>
            </a:r>
          </a:p>
        </p:txBody>
      </p:sp>
    </p:spTree>
    <p:extLst>
      <p:ext uri="{BB962C8B-B14F-4D97-AF65-F5344CB8AC3E}">
        <p14:creationId xmlns:p14="http://schemas.microsoft.com/office/powerpoint/2010/main" val="2900113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4947" y="1842052"/>
            <a:ext cx="10515600" cy="3352800"/>
          </a:xfrm>
        </p:spPr>
        <p:txBody>
          <a:bodyPr>
            <a:normAutofit/>
          </a:bodyPr>
          <a:lstStyle/>
          <a:p>
            <a:pPr marL="0" indent="0" algn="ctr">
              <a:buNone/>
            </a:pPr>
            <a:r>
              <a:rPr lang="en-US" sz="3600" dirty="0">
                <a:effectLst/>
                <a:latin typeface="Roboto" panose="02000000000000000000" pitchFamily="2" charset="0"/>
                <a:ea typeface="Roboto" panose="02000000000000000000" pitchFamily="2" charset="0"/>
              </a:rPr>
              <a:t>Understanding cities — their neighborhoods, zones, dynamics, and relationships — has a long history in architecture, urban studies and urban planning. We developed different paradigms for how to understand and shape the patterns of urban life in KL.</a:t>
            </a:r>
            <a:endParaRPr lang="en-MY"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3745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latin typeface="Roboto" panose="02000000000000000000" pitchFamily="2" charset="0"/>
                <a:ea typeface="Roboto" panose="02000000000000000000" pitchFamily="2" charset="0"/>
              </a:rPr>
              <a:t>How about the crowdsourcing system?</a:t>
            </a:r>
          </a:p>
        </p:txBody>
      </p:sp>
      <p:sp>
        <p:nvSpPr>
          <p:cNvPr id="3" name="Content Placeholder 2"/>
          <p:cNvSpPr>
            <a:spLocks noGrp="1"/>
          </p:cNvSpPr>
          <p:nvPr>
            <p:ph idx="1"/>
          </p:nvPr>
        </p:nvSpPr>
        <p:spPr>
          <a:xfrm>
            <a:off x="838199" y="1825625"/>
            <a:ext cx="10894255" cy="4351338"/>
          </a:xfrm>
        </p:spPr>
        <p:txBody>
          <a:bodyPr/>
          <a:lstStyle/>
          <a:p>
            <a:pPr marL="0" indent="0">
              <a:buNone/>
            </a:pPr>
            <a:r>
              <a:rPr lang="en-MY" dirty="0"/>
              <a:t>Facebook Chatbot. Traffic centre can get information when crowd using this system to share the traffic details, and automatic catch the location.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256" y="2921463"/>
            <a:ext cx="7620000" cy="3800475"/>
          </a:xfrm>
          <a:prstGeom prst="rect">
            <a:avLst/>
          </a:prstGeom>
        </p:spPr>
      </p:pic>
    </p:spTree>
    <p:extLst>
      <p:ext uri="{BB962C8B-B14F-4D97-AF65-F5344CB8AC3E}">
        <p14:creationId xmlns:p14="http://schemas.microsoft.com/office/powerpoint/2010/main" val="3245636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latin typeface="Roboto" panose="02000000000000000000" pitchFamily="2" charset="0"/>
                <a:ea typeface="Roboto" panose="02000000000000000000" pitchFamily="2" charset="0"/>
              </a:rPr>
              <a:t>Assumption</a:t>
            </a:r>
          </a:p>
        </p:txBody>
      </p:sp>
      <p:sp>
        <p:nvSpPr>
          <p:cNvPr id="3" name="Content Placeholder 2"/>
          <p:cNvSpPr>
            <a:spLocks noGrp="1"/>
          </p:cNvSpPr>
          <p:nvPr>
            <p:ph idx="1"/>
          </p:nvPr>
        </p:nvSpPr>
        <p:spPr>
          <a:xfrm>
            <a:off x="838200" y="1510748"/>
            <a:ext cx="6026426" cy="4666215"/>
          </a:xfrm>
        </p:spPr>
        <p:txBody>
          <a:bodyPr>
            <a:normAutofit lnSpcReduction="10000"/>
          </a:bodyPr>
          <a:lstStyle/>
          <a:p>
            <a:pPr marL="0" indent="0">
              <a:buNone/>
            </a:pPr>
            <a:r>
              <a:rPr lang="en-MY" dirty="0">
                <a:latin typeface="Roboto" panose="02000000000000000000" pitchFamily="2" charset="0"/>
                <a:ea typeface="Roboto" panose="02000000000000000000" pitchFamily="2" charset="0"/>
              </a:rPr>
              <a:t>1- Able to predict surrounding traffic</a:t>
            </a:r>
          </a:p>
          <a:p>
            <a:pPr marL="0" indent="0">
              <a:buNone/>
            </a:pPr>
            <a:r>
              <a:rPr lang="en-US" dirty="0">
                <a:latin typeface="Roboto" panose="02000000000000000000" pitchFamily="2" charset="0"/>
                <a:ea typeface="Roboto" panose="02000000000000000000" pitchFamily="2" charset="0"/>
              </a:rPr>
              <a:t>due to big data given for every segment road in KL, it may able to visualize traffic flow system, at least.</a:t>
            </a:r>
          </a:p>
          <a:p>
            <a:pPr marL="0" indent="0">
              <a:buNone/>
            </a:pPr>
            <a:endParaRPr lang="en-US" dirty="0">
              <a:latin typeface="Roboto" panose="02000000000000000000" pitchFamily="2" charset="0"/>
              <a:ea typeface="Roboto" panose="02000000000000000000" pitchFamily="2" charset="0"/>
            </a:endParaRPr>
          </a:p>
          <a:p>
            <a:pPr marL="0" indent="0">
              <a:buNone/>
            </a:pPr>
            <a:r>
              <a:rPr lang="en-US" dirty="0">
                <a:latin typeface="Roboto" panose="02000000000000000000" pitchFamily="2" charset="0"/>
                <a:ea typeface="Roboto" panose="02000000000000000000" pitchFamily="2" charset="0"/>
              </a:rPr>
              <a:t>2- the system only a guide for the agencies</a:t>
            </a:r>
          </a:p>
          <a:p>
            <a:pPr marL="0" indent="0">
              <a:buNone/>
            </a:pPr>
            <a:r>
              <a:rPr lang="en-US" dirty="0">
                <a:latin typeface="Roboto" panose="02000000000000000000" pitchFamily="2" charset="0"/>
                <a:ea typeface="Roboto" panose="02000000000000000000" pitchFamily="2" charset="0"/>
              </a:rPr>
              <a:t>ripple system only predict based on stochastic probability pattern, the real world may not occur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148" y="4237750"/>
            <a:ext cx="4541548" cy="20410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065" y="720060"/>
            <a:ext cx="4200735" cy="3123795"/>
          </a:xfrm>
          <a:prstGeom prst="rect">
            <a:avLst/>
          </a:prstGeom>
        </p:spPr>
      </p:pic>
    </p:spTree>
    <p:extLst>
      <p:ext uri="{BB962C8B-B14F-4D97-AF65-F5344CB8AC3E}">
        <p14:creationId xmlns:p14="http://schemas.microsoft.com/office/powerpoint/2010/main" val="1006203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318051"/>
            <a:ext cx="11353800" cy="5633624"/>
          </a:xfrm>
        </p:spPr>
        <p:txBody>
          <a:bodyPr/>
          <a:lstStyle/>
          <a:p>
            <a:pPr marL="0" indent="0">
              <a:buNone/>
            </a:pPr>
            <a:r>
              <a:rPr lang="en-US" dirty="0">
                <a:latin typeface="Roboto" panose="02000000000000000000" pitchFamily="2" charset="0"/>
                <a:ea typeface="Roboto" panose="02000000000000000000" pitchFamily="2" charset="0"/>
              </a:rPr>
              <a:t>3- The system will store useful data from the crowd</a:t>
            </a:r>
            <a:endParaRPr lang="en-MY" dirty="0">
              <a:latin typeface="Roboto" panose="02000000000000000000" pitchFamily="2" charset="0"/>
              <a:ea typeface="Roboto" panose="02000000000000000000" pitchFamily="2" charset="0"/>
            </a:endParaRPr>
          </a:p>
          <a:p>
            <a:pPr marL="0" indent="0">
              <a:buNone/>
            </a:pPr>
            <a:r>
              <a:rPr lang="en-US" dirty="0">
                <a:latin typeface="Roboto" panose="02000000000000000000" pitchFamily="2" charset="0"/>
                <a:ea typeface="Roboto" panose="02000000000000000000" pitchFamily="2" charset="0"/>
              </a:rPr>
              <a:t>We assume the crowd will contribute useful data during the sourcing process</a:t>
            </a:r>
          </a:p>
          <a:p>
            <a:pPr marL="0" indent="0">
              <a:buNone/>
            </a:pPr>
            <a:endParaRPr lang="en-US" dirty="0">
              <a:latin typeface="Roboto" panose="02000000000000000000" pitchFamily="2" charset="0"/>
              <a:ea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endParaRPr>
          </a:p>
          <a:p>
            <a:pPr marL="0" indent="0">
              <a:buNone/>
            </a:pPr>
            <a:endParaRPr lang="en-MY" dirty="0"/>
          </a:p>
        </p:txBody>
      </p:sp>
      <p:pic>
        <p:nvPicPr>
          <p:cNvPr id="4" name="Picture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677" y="1319289"/>
            <a:ext cx="9231184" cy="5538711"/>
          </a:xfrm>
          <a:prstGeom prst="rect">
            <a:avLst/>
          </a:prstGeom>
        </p:spPr>
      </p:pic>
    </p:spTree>
    <p:extLst>
      <p:ext uri="{BB962C8B-B14F-4D97-AF65-F5344CB8AC3E}">
        <p14:creationId xmlns:p14="http://schemas.microsoft.com/office/powerpoint/2010/main" val="3235988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latin typeface="Roboto" panose="02000000000000000000" pitchFamily="2" charset="0"/>
                <a:ea typeface="Roboto" panose="02000000000000000000" pitchFamily="2" charset="0"/>
              </a:rPr>
              <a:t>Constraint: Traffic ripple system</a:t>
            </a:r>
          </a:p>
        </p:txBody>
      </p:sp>
      <p:sp>
        <p:nvSpPr>
          <p:cNvPr id="3" name="Content Placeholder 2"/>
          <p:cNvSpPr>
            <a:spLocks noGrp="1"/>
          </p:cNvSpPr>
          <p:nvPr>
            <p:ph idx="1"/>
          </p:nvPr>
        </p:nvSpPr>
        <p:spPr>
          <a:xfrm>
            <a:off x="838200" y="1825625"/>
            <a:ext cx="6264965" cy="4813714"/>
          </a:xfrm>
        </p:spPr>
        <p:txBody>
          <a:bodyPr>
            <a:normAutofit fontScale="92500"/>
          </a:bodyPr>
          <a:lstStyle/>
          <a:p>
            <a:pPr marL="0" indent="0">
              <a:buNone/>
            </a:pPr>
            <a:r>
              <a:rPr lang="en-MY" dirty="0">
                <a:latin typeface="Roboto" panose="02000000000000000000" pitchFamily="2" charset="0"/>
                <a:ea typeface="Roboto" panose="02000000000000000000" pitchFamily="2" charset="0"/>
              </a:rPr>
              <a:t>1- data dependent</a:t>
            </a:r>
          </a:p>
          <a:p>
            <a:pPr marL="0" indent="0">
              <a:buNone/>
            </a:pPr>
            <a:r>
              <a:rPr lang="en-US" dirty="0">
                <a:latin typeface="Roboto" panose="02000000000000000000" pitchFamily="2" charset="0"/>
                <a:ea typeface="Roboto" panose="02000000000000000000" pitchFamily="2" charset="0"/>
              </a:rPr>
              <a:t>the system only works if feed traffic data = {velocity, population, frequency}</a:t>
            </a:r>
          </a:p>
          <a:p>
            <a:pPr marL="0" indent="0">
              <a:buNone/>
            </a:pPr>
            <a:endParaRPr lang="en-US" dirty="0">
              <a:latin typeface="Roboto" panose="02000000000000000000" pitchFamily="2" charset="0"/>
              <a:ea typeface="Roboto" panose="02000000000000000000" pitchFamily="2" charset="0"/>
            </a:endParaRPr>
          </a:p>
          <a:p>
            <a:pPr marL="0" indent="0">
              <a:buNone/>
            </a:pPr>
            <a:r>
              <a:rPr lang="en-MY" dirty="0">
                <a:latin typeface="Roboto" panose="02000000000000000000" pitchFamily="2" charset="0"/>
                <a:ea typeface="Roboto" panose="02000000000000000000" pitchFamily="2" charset="0"/>
              </a:rPr>
              <a:t>2- specific end user</a:t>
            </a:r>
          </a:p>
          <a:p>
            <a:pPr marL="0" indent="0">
              <a:buNone/>
            </a:pPr>
            <a:r>
              <a:rPr lang="en-US" dirty="0">
                <a:latin typeface="Roboto" panose="02000000000000000000" pitchFamily="2" charset="0"/>
                <a:ea typeface="Roboto" panose="02000000000000000000" pitchFamily="2" charset="0"/>
              </a:rPr>
              <a:t>we only target the traffic ripple system only can be use by government or private traffic agencies. End user such public citizen may not be able to understand how the system works or found any useful from the system</a:t>
            </a:r>
          </a:p>
          <a:p>
            <a:pPr marL="0" indent="0">
              <a:buNone/>
            </a:pPr>
            <a:endParaRPr lang="en-MY"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2342" y="1522238"/>
            <a:ext cx="3260278" cy="21916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6062" y="3941342"/>
            <a:ext cx="4047738" cy="2572000"/>
          </a:xfrm>
          <a:prstGeom prst="rect">
            <a:avLst/>
          </a:prstGeom>
        </p:spPr>
      </p:pic>
    </p:spTree>
    <p:extLst>
      <p:ext uri="{BB962C8B-B14F-4D97-AF65-F5344CB8AC3E}">
        <p14:creationId xmlns:p14="http://schemas.microsoft.com/office/powerpoint/2010/main" val="670870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5678" y="354633"/>
            <a:ext cx="10515600" cy="1937993"/>
          </a:xfrm>
        </p:spPr>
        <p:txBody>
          <a:bodyPr>
            <a:normAutofit/>
          </a:bodyPr>
          <a:lstStyle/>
          <a:p>
            <a:pPr marL="0" indent="0">
              <a:buNone/>
            </a:pPr>
            <a:r>
              <a:rPr lang="en-MY" dirty="0">
                <a:latin typeface="Roboto" panose="02000000000000000000" pitchFamily="2" charset="0"/>
                <a:ea typeface="Roboto" panose="02000000000000000000" pitchFamily="2" charset="0"/>
              </a:rPr>
              <a:t>3- weak distribution</a:t>
            </a:r>
          </a:p>
          <a:p>
            <a:pPr marL="0" indent="0">
              <a:buNone/>
            </a:pPr>
            <a:r>
              <a:rPr lang="en-US" dirty="0">
                <a:latin typeface="Roboto" panose="02000000000000000000" pitchFamily="2" charset="0"/>
                <a:ea typeface="Roboto" panose="02000000000000000000" pitchFamily="2" charset="0"/>
              </a:rPr>
              <a:t>the traffic data may not have strong center distribution due to stochastic, because of this, the dispersion or confident intervals of traffic may not be able to predict</a:t>
            </a:r>
            <a:endParaRPr lang="en-MY"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196" y="2292626"/>
            <a:ext cx="7575604" cy="4337034"/>
          </a:xfrm>
          <a:prstGeom prst="rect">
            <a:avLst/>
          </a:prstGeom>
        </p:spPr>
      </p:pic>
    </p:spTree>
    <p:extLst>
      <p:ext uri="{BB962C8B-B14F-4D97-AF65-F5344CB8AC3E}">
        <p14:creationId xmlns:p14="http://schemas.microsoft.com/office/powerpoint/2010/main" val="4245250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latin typeface="Roboto" panose="02000000000000000000" pitchFamily="2" charset="0"/>
                <a:ea typeface="Roboto" panose="02000000000000000000" pitchFamily="2" charset="0"/>
              </a:rPr>
              <a:t>Constraint: Crowdsourcing system</a:t>
            </a:r>
            <a:endParaRPr lang="en-MY" dirty="0"/>
          </a:p>
        </p:txBody>
      </p:sp>
      <p:sp>
        <p:nvSpPr>
          <p:cNvPr id="3" name="Content Placeholder 2"/>
          <p:cNvSpPr>
            <a:spLocks noGrp="1"/>
          </p:cNvSpPr>
          <p:nvPr>
            <p:ph idx="1"/>
          </p:nvPr>
        </p:nvSpPr>
        <p:spPr>
          <a:xfrm>
            <a:off x="5416062" y="1512680"/>
            <a:ext cx="5937738" cy="5197609"/>
          </a:xfrm>
        </p:spPr>
        <p:txBody>
          <a:bodyPr/>
          <a:lstStyle/>
          <a:p>
            <a:pPr marL="0" indent="0">
              <a:buNone/>
            </a:pPr>
            <a:r>
              <a:rPr lang="en-MY" dirty="0"/>
              <a:t>1- Narrow system</a:t>
            </a:r>
          </a:p>
          <a:p>
            <a:pPr marL="0" indent="0">
              <a:buNone/>
            </a:pPr>
            <a:r>
              <a:rPr lang="en-US" dirty="0"/>
              <a:t>it only be able to accept user details and send to cloud database. not more than that.</a:t>
            </a:r>
          </a:p>
          <a:p>
            <a:pPr marL="0" indent="0">
              <a:buNone/>
            </a:pPr>
            <a:endParaRPr lang="en-US" dirty="0"/>
          </a:p>
          <a:p>
            <a:pPr marL="0" indent="0">
              <a:buNone/>
            </a:pPr>
            <a:endParaRPr lang="en-US" dirty="0"/>
          </a:p>
          <a:p>
            <a:pPr marL="0" indent="0">
              <a:buNone/>
            </a:pPr>
            <a:r>
              <a:rPr lang="en-US" dirty="0"/>
              <a:t>2- Facebook platform</a:t>
            </a:r>
          </a:p>
          <a:p>
            <a:pPr marL="0" indent="0">
              <a:buNone/>
            </a:pPr>
            <a:r>
              <a:rPr lang="en-US" dirty="0"/>
              <a:t>Crowdsource must use Facebook platform to contribute useful data</a:t>
            </a:r>
            <a:endParaRPr lang="en-MY"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815" y="4488522"/>
            <a:ext cx="3658016" cy="20542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910" y="1512680"/>
            <a:ext cx="3732921" cy="2488614"/>
          </a:xfrm>
          <a:prstGeom prst="rect">
            <a:avLst/>
          </a:prstGeom>
        </p:spPr>
      </p:pic>
    </p:spTree>
    <p:extLst>
      <p:ext uri="{BB962C8B-B14F-4D97-AF65-F5344CB8AC3E}">
        <p14:creationId xmlns:p14="http://schemas.microsoft.com/office/powerpoint/2010/main" val="2528428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latin typeface="Roboto" panose="02000000000000000000" pitchFamily="2" charset="0"/>
                <a:ea typeface="Roboto" panose="02000000000000000000" pitchFamily="2" charset="0"/>
              </a:rPr>
              <a:t>How is our development?</a:t>
            </a:r>
          </a:p>
        </p:txBody>
      </p:sp>
      <p:sp>
        <p:nvSpPr>
          <p:cNvPr id="3" name="Content Placeholder 2"/>
          <p:cNvSpPr>
            <a:spLocks noGrp="1"/>
          </p:cNvSpPr>
          <p:nvPr>
            <p:ph idx="1"/>
          </p:nvPr>
        </p:nvSpPr>
        <p:spPr>
          <a:xfrm>
            <a:off x="838200" y="1690688"/>
            <a:ext cx="8146774" cy="4681192"/>
          </a:xfrm>
        </p:spPr>
        <p:txBody>
          <a:bodyPr>
            <a:normAutofit lnSpcReduction="10000"/>
          </a:bodyPr>
          <a:lstStyle/>
          <a:p>
            <a:pPr marL="0" indent="0">
              <a:buNone/>
            </a:pPr>
            <a:r>
              <a:rPr lang="en-MY" dirty="0">
                <a:latin typeface="Roboto" panose="02000000000000000000" pitchFamily="2" charset="0"/>
                <a:ea typeface="Roboto" panose="02000000000000000000" pitchFamily="2" charset="0"/>
              </a:rPr>
              <a:t>Front end engine: </a:t>
            </a:r>
            <a:r>
              <a:rPr lang="en-MY" dirty="0" err="1">
                <a:latin typeface="Roboto" panose="02000000000000000000" pitchFamily="2" charset="0"/>
                <a:ea typeface="Roboto" panose="02000000000000000000" pitchFamily="2" charset="0"/>
              </a:rPr>
              <a:t>Javascript</a:t>
            </a:r>
            <a:r>
              <a:rPr lang="en-MY" dirty="0">
                <a:latin typeface="Roboto" panose="02000000000000000000" pitchFamily="2" charset="0"/>
                <a:ea typeface="Roboto" panose="02000000000000000000" pitchFamily="2" charset="0"/>
              </a:rPr>
              <a:t>, and </a:t>
            </a:r>
            <a:r>
              <a:rPr lang="en-MY" dirty="0" err="1">
                <a:latin typeface="Roboto" panose="02000000000000000000" pitchFamily="2" charset="0"/>
                <a:ea typeface="Roboto" panose="02000000000000000000" pitchFamily="2" charset="0"/>
              </a:rPr>
              <a:t>serverless</a:t>
            </a:r>
            <a:r>
              <a:rPr lang="en-MY" dirty="0">
                <a:latin typeface="Roboto" panose="02000000000000000000" pitchFamily="2" charset="0"/>
                <a:ea typeface="Roboto" panose="02000000000000000000" pitchFamily="2" charset="0"/>
              </a:rPr>
              <a:t>.</a:t>
            </a:r>
          </a:p>
          <a:p>
            <a:pPr marL="0" indent="0">
              <a:buNone/>
            </a:pPr>
            <a:r>
              <a:rPr lang="en-MY" dirty="0">
                <a:latin typeface="Roboto" panose="02000000000000000000" pitchFamily="2" charset="0"/>
                <a:ea typeface="Roboto" panose="02000000000000000000" pitchFamily="2" charset="0"/>
              </a:rPr>
              <a:t>Back end engine: PHP to read JSON, still </a:t>
            </a:r>
            <a:r>
              <a:rPr lang="en-MY" dirty="0" err="1">
                <a:latin typeface="Roboto" panose="02000000000000000000" pitchFamily="2" charset="0"/>
                <a:ea typeface="Roboto" panose="02000000000000000000" pitchFamily="2" charset="0"/>
              </a:rPr>
              <a:t>serverless</a:t>
            </a:r>
            <a:r>
              <a:rPr lang="en-MY" dirty="0">
                <a:latin typeface="Roboto" panose="02000000000000000000" pitchFamily="2" charset="0"/>
                <a:ea typeface="Roboto" panose="02000000000000000000" pitchFamily="2" charset="0"/>
              </a:rPr>
              <a:t>.</a:t>
            </a:r>
          </a:p>
          <a:p>
            <a:pPr marL="0" indent="0">
              <a:buNone/>
            </a:pPr>
            <a:r>
              <a:rPr lang="en-MY" dirty="0">
                <a:latin typeface="Roboto" panose="02000000000000000000" pitchFamily="2" charset="0"/>
                <a:ea typeface="Roboto" panose="02000000000000000000" pitchFamily="2" charset="0"/>
                <a:hlinkClick r:id="rId2"/>
              </a:rPr>
              <a:t>Geojson</a:t>
            </a:r>
            <a:r>
              <a:rPr lang="en-MY" dirty="0">
                <a:latin typeface="Roboto" panose="02000000000000000000" pitchFamily="2" charset="0"/>
                <a:ea typeface="Roboto" panose="02000000000000000000" pitchFamily="2" charset="0"/>
              </a:rPr>
              <a:t> as basic map relation.</a:t>
            </a:r>
          </a:p>
          <a:p>
            <a:pPr marL="0" indent="0">
              <a:buNone/>
            </a:pPr>
            <a:endParaRPr lang="en-MY" dirty="0">
              <a:latin typeface="Roboto" panose="02000000000000000000" pitchFamily="2" charset="0"/>
              <a:ea typeface="Roboto" panose="02000000000000000000" pitchFamily="2" charset="0"/>
            </a:endParaRPr>
          </a:p>
          <a:p>
            <a:pPr marL="0" indent="0">
              <a:buNone/>
            </a:pPr>
            <a:r>
              <a:rPr lang="en-MY" dirty="0">
                <a:latin typeface="Roboto" panose="02000000000000000000" pitchFamily="2" charset="0"/>
                <a:ea typeface="Roboto" panose="02000000000000000000" pitchFamily="2" charset="0"/>
              </a:rPr>
              <a:t>So when saying </a:t>
            </a:r>
            <a:r>
              <a:rPr lang="en-MY" dirty="0" err="1">
                <a:latin typeface="Roboto" panose="02000000000000000000" pitchFamily="2" charset="0"/>
                <a:ea typeface="Roboto" panose="02000000000000000000" pitchFamily="2" charset="0"/>
              </a:rPr>
              <a:t>serverless</a:t>
            </a:r>
            <a:r>
              <a:rPr lang="en-MY" dirty="0">
                <a:latin typeface="Roboto" panose="02000000000000000000" pitchFamily="2" charset="0"/>
                <a:ea typeface="Roboto" panose="02000000000000000000" pitchFamily="2" charset="0"/>
              </a:rPr>
              <a:t>, there are a lot of rest API we will use, fetching using AJAX, update dynamically without need to refresh the page.</a:t>
            </a:r>
          </a:p>
          <a:p>
            <a:pPr marL="0" indent="0">
              <a:buNone/>
            </a:pPr>
            <a:r>
              <a:rPr lang="en-MY" dirty="0">
                <a:latin typeface="Roboto" panose="02000000000000000000" pitchFamily="2" charset="0"/>
                <a:ea typeface="Roboto" panose="02000000000000000000" pitchFamily="2" charset="0"/>
              </a:rPr>
              <a:t>1- </a:t>
            </a:r>
            <a:r>
              <a:rPr lang="en-MY" dirty="0">
                <a:latin typeface="Roboto" panose="02000000000000000000" pitchFamily="2" charset="0"/>
                <a:ea typeface="Roboto" panose="02000000000000000000" pitchFamily="2" charset="0"/>
                <a:hlinkClick r:id="rId3"/>
              </a:rPr>
              <a:t>Use Facebook Developer API to fetch useful data</a:t>
            </a:r>
            <a:r>
              <a:rPr lang="en-MY" dirty="0">
                <a:latin typeface="Roboto" panose="02000000000000000000" pitchFamily="2" charset="0"/>
                <a:ea typeface="Roboto" panose="02000000000000000000" pitchFamily="2" charset="0"/>
              </a:rPr>
              <a:t>.</a:t>
            </a:r>
          </a:p>
          <a:p>
            <a:pPr marL="0" indent="0">
              <a:buNone/>
            </a:pPr>
            <a:r>
              <a:rPr lang="en-MY" dirty="0">
                <a:latin typeface="Roboto" panose="02000000000000000000" pitchFamily="2" charset="0"/>
                <a:ea typeface="Roboto" panose="02000000000000000000" pitchFamily="2" charset="0"/>
              </a:rPr>
              <a:t>2- </a:t>
            </a:r>
            <a:r>
              <a:rPr lang="en-MY" dirty="0">
                <a:latin typeface="Roboto" panose="02000000000000000000" pitchFamily="2" charset="0"/>
                <a:ea typeface="Roboto" panose="02000000000000000000" pitchFamily="2" charset="0"/>
                <a:hlinkClick r:id="rId4"/>
              </a:rPr>
              <a:t>GoogleMap Engine to render digital map</a:t>
            </a:r>
            <a:endParaRPr lang="en-MY" dirty="0">
              <a:latin typeface="Roboto" panose="02000000000000000000" pitchFamily="2" charset="0"/>
              <a:ea typeface="Roboto" panose="02000000000000000000" pitchFamily="2"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6542" y="642059"/>
            <a:ext cx="2097258" cy="209725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4585" y="4880265"/>
            <a:ext cx="2841171" cy="149161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0691" y="3079902"/>
            <a:ext cx="2715065" cy="1503467"/>
          </a:xfrm>
          <a:prstGeom prst="rect">
            <a:avLst/>
          </a:prstGeom>
        </p:spPr>
      </p:pic>
    </p:spTree>
    <p:extLst>
      <p:ext uri="{BB962C8B-B14F-4D97-AF65-F5344CB8AC3E}">
        <p14:creationId xmlns:p14="http://schemas.microsoft.com/office/powerpoint/2010/main" val="2224892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2099724"/>
            <a:ext cx="12192000" cy="3492693"/>
          </a:xfrm>
          <a:prstGeom prst="rect">
            <a:avLst/>
          </a:prstGeom>
        </p:spPr>
      </p:pic>
      <p:sp>
        <p:nvSpPr>
          <p:cNvPr id="5" name="Title 1"/>
          <p:cNvSpPr>
            <a:spLocks noGrp="1"/>
          </p:cNvSpPr>
          <p:nvPr>
            <p:ph type="title"/>
          </p:nvPr>
        </p:nvSpPr>
        <p:spPr>
          <a:xfrm>
            <a:off x="1485900" y="524151"/>
            <a:ext cx="9220200" cy="1325563"/>
          </a:xfrm>
        </p:spPr>
        <p:txBody>
          <a:bodyPr/>
          <a:lstStyle/>
          <a:p>
            <a:pPr algn="ctr"/>
            <a:r>
              <a:rPr lang="en-MY" dirty="0">
                <a:latin typeface="Roboto" panose="02000000000000000000" pitchFamily="2" charset="0"/>
                <a:ea typeface="Roboto" panose="02000000000000000000" pitchFamily="2" charset="0"/>
              </a:rPr>
              <a:t>How is our software development?</a:t>
            </a:r>
          </a:p>
        </p:txBody>
      </p:sp>
    </p:spTree>
    <p:extLst>
      <p:ext uri="{BB962C8B-B14F-4D97-AF65-F5344CB8AC3E}">
        <p14:creationId xmlns:p14="http://schemas.microsoft.com/office/powerpoint/2010/main" val="475205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latin typeface="Roboto" panose="02000000000000000000" pitchFamily="2" charset="0"/>
                <a:ea typeface="Roboto" panose="02000000000000000000" pitchFamily="2" charset="0"/>
                <a:hlinkClick r:id="rId2"/>
              </a:rPr>
              <a:t>Future works</a:t>
            </a:r>
            <a:endParaRPr lang="en-MY" dirty="0">
              <a:latin typeface="Roboto" panose="02000000000000000000" pitchFamily="2" charset="0"/>
              <a:ea typeface="Roboto" panose="02000000000000000000" pitchFamily="2" charset="0"/>
            </a:endParaRPr>
          </a:p>
        </p:txBody>
      </p:sp>
      <p:sp>
        <p:nvSpPr>
          <p:cNvPr id="3" name="Content Placeholder 2"/>
          <p:cNvSpPr>
            <a:spLocks noGrp="1"/>
          </p:cNvSpPr>
          <p:nvPr>
            <p:ph idx="1"/>
          </p:nvPr>
        </p:nvSpPr>
        <p:spPr/>
        <p:txBody>
          <a:bodyPr/>
          <a:lstStyle/>
          <a:p>
            <a:pPr marL="0" indent="0">
              <a:buNone/>
            </a:pPr>
            <a:r>
              <a:rPr lang="en-MY" dirty="0"/>
              <a:t>Release an API for any pull request. Any agencies or authorized users able to get useful processed information from the ripple system.</a:t>
            </a:r>
          </a:p>
          <a:p>
            <a:pPr marL="0" indent="0">
              <a:buNone/>
            </a:pPr>
            <a:r>
              <a:rPr lang="en-MY" dirty="0"/>
              <a:t>Still calculating dynamically, store in JSON, accept request and sent, without need to use a server.</a:t>
            </a:r>
          </a:p>
          <a:p>
            <a:pPr marL="0" indent="0">
              <a:buNone/>
            </a:pPr>
            <a:endParaRPr lang="en-MY" dirty="0"/>
          </a:p>
          <a:p>
            <a:pPr marL="0" indent="0">
              <a:buNone/>
            </a:pPr>
            <a:r>
              <a:rPr lang="en-MY" dirty="0"/>
              <a:t>A lot of </a:t>
            </a:r>
            <a:r>
              <a:rPr lang="en-MY" dirty="0" err="1"/>
              <a:t>javascript</a:t>
            </a:r>
            <a:r>
              <a:rPr lang="en-MY" dirty="0"/>
              <a:t> rest API framework:</a:t>
            </a:r>
          </a:p>
          <a:p>
            <a:pPr marL="0" indent="0">
              <a:buNone/>
            </a:pPr>
            <a:r>
              <a:rPr lang="en-MY" dirty="0"/>
              <a:t>1- </a:t>
            </a:r>
            <a:r>
              <a:rPr lang="en-MY" dirty="0">
                <a:hlinkClick r:id="rId3"/>
              </a:rPr>
              <a:t>Webassembly</a:t>
            </a:r>
            <a:endParaRPr lang="en-MY" dirty="0"/>
          </a:p>
          <a:p>
            <a:pPr marL="0" indent="0">
              <a:buNone/>
            </a:pPr>
            <a:r>
              <a:rPr lang="en-MY" dirty="0"/>
              <a:t>2- </a:t>
            </a:r>
            <a:r>
              <a:rPr lang="en-MY" dirty="0">
                <a:hlinkClick r:id="rId4"/>
              </a:rPr>
              <a:t>Google API JS</a:t>
            </a:r>
            <a:endParaRPr lang="en-MY" dirty="0"/>
          </a:p>
        </p:txBody>
      </p:sp>
    </p:spTree>
    <p:extLst>
      <p:ext uri="{BB962C8B-B14F-4D97-AF65-F5344CB8AC3E}">
        <p14:creationId xmlns:p14="http://schemas.microsoft.com/office/powerpoint/2010/main" val="322802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Roboto" panose="02000000000000000000" pitchFamily="2" charset="0"/>
                <a:ea typeface="Roboto" panose="02000000000000000000" pitchFamily="2" charset="0"/>
              </a:rPr>
              <a:t>Recently,</a:t>
            </a:r>
          </a:p>
        </p:txBody>
      </p:sp>
      <p:sp>
        <p:nvSpPr>
          <p:cNvPr id="3" name="Content Placeholder 2"/>
          <p:cNvSpPr>
            <a:spLocks noGrp="1"/>
          </p:cNvSpPr>
          <p:nvPr>
            <p:ph idx="1"/>
          </p:nvPr>
        </p:nvSpPr>
        <p:spPr/>
        <p:txBody>
          <a:bodyPr/>
          <a:lstStyle/>
          <a:p>
            <a:pPr marL="0" indent="0">
              <a:buNone/>
            </a:pPr>
            <a:r>
              <a:rPr lang="en-MY" dirty="0"/>
              <a:t>Development of data-driven increased almost triple since 2012, approaching urbanism purposes.</a:t>
            </a:r>
          </a:p>
          <a:p>
            <a:pPr marL="0" indent="0">
              <a:buNone/>
            </a:pPr>
            <a:r>
              <a:rPr lang="en-MY" dirty="0"/>
              <a:t>Big data becomes a solution for current development after </a:t>
            </a:r>
            <a:r>
              <a:rPr lang="en-US" dirty="0">
                <a:effectLst/>
              </a:rPr>
              <a:t>advanced computational techniques grow to find useful information or pattern.</a:t>
            </a:r>
          </a:p>
          <a:p>
            <a:pPr marL="0" indent="0">
              <a:buNone/>
            </a:pPr>
            <a:r>
              <a:rPr lang="en-US" dirty="0"/>
              <a:t>Thanks to NVidia for general Aid graphics for concurrency calculating, we now can mining Big Data efficiently.</a:t>
            </a:r>
          </a:p>
          <a:p>
            <a:pPr marL="0" indent="0">
              <a:buNone/>
            </a:pPr>
            <a:r>
              <a:rPr lang="en-US" dirty="0"/>
              <a:t>Not just for that, Artificial Intelligence also becomes a rage for any industries and a must to have it at least on a single system.</a:t>
            </a:r>
          </a:p>
          <a:p>
            <a:pPr marL="0" indent="0">
              <a:buNone/>
            </a:pPr>
            <a:endParaRPr lang="en-MY" dirty="0"/>
          </a:p>
        </p:txBody>
      </p:sp>
    </p:spTree>
    <p:extLst>
      <p:ext uri="{BB962C8B-B14F-4D97-AF65-F5344CB8AC3E}">
        <p14:creationId xmlns:p14="http://schemas.microsoft.com/office/powerpoint/2010/main" val="1489492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Roboto" panose="02000000000000000000" pitchFamily="2" charset="0"/>
                <a:ea typeface="Roboto" panose="02000000000000000000" pitchFamily="2" charset="0"/>
              </a:rPr>
              <a:t>Main problem</a:t>
            </a:r>
          </a:p>
        </p:txBody>
      </p:sp>
      <p:sp>
        <p:nvSpPr>
          <p:cNvPr id="3" name="Content Placeholder 2"/>
          <p:cNvSpPr>
            <a:spLocks noGrp="1"/>
          </p:cNvSpPr>
          <p:nvPr>
            <p:ph idx="1"/>
          </p:nvPr>
        </p:nvSpPr>
        <p:spPr>
          <a:xfrm>
            <a:off x="838200" y="1690688"/>
            <a:ext cx="7417904" cy="4351338"/>
          </a:xfrm>
        </p:spPr>
        <p:txBody>
          <a:bodyPr/>
          <a:lstStyle/>
          <a:p>
            <a:pPr marL="0" indent="0">
              <a:buNone/>
            </a:pPr>
            <a:r>
              <a:rPr lang="en-MY" dirty="0">
                <a:latin typeface="Roboto" panose="02000000000000000000" pitchFamily="2" charset="0"/>
                <a:ea typeface="Roboto" panose="02000000000000000000" pitchFamily="2" charset="0"/>
              </a:rPr>
              <a:t>Malaysia do not have a data centre to process the raw big heavy traffic data they accumulated every single segment road, every single day.</a:t>
            </a:r>
          </a:p>
          <a:p>
            <a:pPr marL="0" indent="0">
              <a:buNone/>
            </a:pPr>
            <a:r>
              <a:rPr lang="en-MY" dirty="0">
                <a:latin typeface="Roboto" panose="02000000000000000000" pitchFamily="2" charset="0"/>
                <a:ea typeface="Roboto" panose="02000000000000000000" pitchFamily="2" charset="0"/>
              </a:rPr>
              <a:t>Government and Private agencies not be able to predict incoming traffic or fluid of the traffic in Malaysia.</a:t>
            </a:r>
          </a:p>
          <a:p>
            <a:pPr marL="0" indent="0">
              <a:buNone/>
            </a:pPr>
            <a:r>
              <a:rPr lang="en-MY" dirty="0">
                <a:latin typeface="Roboto" panose="02000000000000000000" pitchFamily="2" charset="0"/>
                <a:ea typeface="Roboto" panose="02000000000000000000" pitchFamily="2" charset="0"/>
              </a:rPr>
              <a:t>So what is the benefit collaboration collecting heavy traffic data with </a:t>
            </a:r>
            <a:r>
              <a:rPr lang="en-MY" dirty="0" err="1">
                <a:latin typeface="Roboto" panose="02000000000000000000" pitchFamily="2" charset="0"/>
                <a:ea typeface="Roboto" panose="02000000000000000000" pitchFamily="2" charset="0"/>
              </a:rPr>
              <a:t>OpenTraffic</a:t>
            </a:r>
            <a:r>
              <a:rPr lang="en-MY" dirty="0">
                <a:latin typeface="Roboto" panose="02000000000000000000" pitchFamily="2" charset="0"/>
                <a:ea typeface="Roboto" panose="02000000000000000000" pitchFamily="2" charset="0"/>
              </a:rPr>
              <a:t>, right?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0154" y="1829289"/>
            <a:ext cx="5878629" cy="3306729"/>
          </a:xfrm>
          <a:prstGeom prst="rect">
            <a:avLst/>
          </a:prstGeom>
        </p:spPr>
      </p:pic>
    </p:spTree>
    <p:extLst>
      <p:ext uri="{BB962C8B-B14F-4D97-AF65-F5344CB8AC3E}">
        <p14:creationId xmlns:p14="http://schemas.microsoft.com/office/powerpoint/2010/main" val="3628792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4872853" y="-2979695"/>
            <a:ext cx="2437581" cy="9750329"/>
          </a:xfrm>
        </p:spPr>
      </p:pic>
      <p:sp>
        <p:nvSpPr>
          <p:cNvPr id="8" name="Content Placeholder 2"/>
          <p:cNvSpPr txBox="1">
            <a:spLocks/>
          </p:cNvSpPr>
          <p:nvPr/>
        </p:nvSpPr>
        <p:spPr>
          <a:xfrm>
            <a:off x="838200" y="3962400"/>
            <a:ext cx="10515600" cy="2214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ffectLst/>
                <a:latin typeface="Roboto" panose="02000000000000000000" pitchFamily="2" charset="0"/>
                <a:ea typeface="Roboto" panose="02000000000000000000" pitchFamily="2" charset="0"/>
              </a:rPr>
              <a:t>This inspiring work reveals that marrying data-driven thinking with urban theory can radically re-shape the way we understand, improve and transform cities in the future — as businesses, governments, citizens.</a:t>
            </a:r>
            <a:endParaRPr lang="en-MY"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81646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MY" dirty="0">
                <a:latin typeface="Roboto" panose="02000000000000000000" pitchFamily="2" charset="0"/>
                <a:ea typeface="Roboto" panose="02000000000000000000" pitchFamily="2" charset="0"/>
              </a:rPr>
              <a:t>What is our solution?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551" y="1690688"/>
            <a:ext cx="5715000" cy="4418564"/>
          </a:xfrm>
          <a:prstGeom prst="rect">
            <a:avLst/>
          </a:prstGeom>
        </p:spPr>
      </p:pic>
      <p:sp>
        <p:nvSpPr>
          <p:cNvPr id="5" name="TextBox 4"/>
          <p:cNvSpPr txBox="1"/>
          <p:nvPr/>
        </p:nvSpPr>
        <p:spPr>
          <a:xfrm>
            <a:off x="5193187" y="6215269"/>
            <a:ext cx="1805626"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This is not KL.</a:t>
            </a:r>
          </a:p>
        </p:txBody>
      </p:sp>
    </p:spTree>
    <p:extLst>
      <p:ext uri="{BB962C8B-B14F-4D97-AF65-F5344CB8AC3E}">
        <p14:creationId xmlns:p14="http://schemas.microsoft.com/office/powerpoint/2010/main" val="1753729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296" y="657111"/>
            <a:ext cx="5218112" cy="5296383"/>
          </a:xfrm>
        </p:spPr>
      </p:pic>
      <p:sp>
        <p:nvSpPr>
          <p:cNvPr id="5" name="Content Placeholder 2"/>
          <p:cNvSpPr txBox="1">
            <a:spLocks/>
          </p:cNvSpPr>
          <p:nvPr/>
        </p:nvSpPr>
        <p:spPr>
          <a:xfrm>
            <a:off x="6506816" y="657112"/>
            <a:ext cx="4846983" cy="55198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effectLst/>
                <a:latin typeface="Roboto" panose="02000000000000000000" pitchFamily="2" charset="0"/>
                <a:ea typeface="Roboto" panose="02000000000000000000" pitchFamily="2" charset="0"/>
              </a:rPr>
              <a:t>We want to predict nearby traffic fluid flow when choosing a location.</a:t>
            </a:r>
          </a:p>
          <a:p>
            <a:pPr marL="0" indent="0">
              <a:buNone/>
            </a:pPr>
            <a:endParaRPr lang="en-US" sz="3600" dirty="0">
              <a:latin typeface="Roboto" panose="02000000000000000000" pitchFamily="2" charset="0"/>
              <a:ea typeface="Roboto" panose="02000000000000000000" pitchFamily="2" charset="0"/>
            </a:endParaRPr>
          </a:p>
          <a:p>
            <a:pPr marL="0" indent="0">
              <a:buNone/>
            </a:pPr>
            <a:r>
              <a:rPr lang="en-US" dirty="0">
                <a:latin typeface="Roboto" panose="02000000000000000000" pitchFamily="2" charset="0"/>
                <a:ea typeface="Roboto" panose="02000000000000000000" pitchFamily="2" charset="0"/>
              </a:rPr>
              <a:t>But how does we do this?</a:t>
            </a:r>
          </a:p>
          <a:p>
            <a:pPr marL="0" indent="0">
              <a:buNone/>
            </a:pPr>
            <a:endParaRPr lang="en-US" dirty="0">
              <a:latin typeface="Roboto" panose="02000000000000000000" pitchFamily="2" charset="0"/>
              <a:ea typeface="Roboto" panose="02000000000000000000" pitchFamily="2" charset="0"/>
            </a:endParaRPr>
          </a:p>
          <a:p>
            <a:pPr marL="0" indent="0">
              <a:buNone/>
            </a:pPr>
            <a:r>
              <a:rPr lang="en-US" sz="3600" dirty="0">
                <a:latin typeface="Roboto" panose="02000000000000000000" pitchFamily="2" charset="0"/>
                <a:ea typeface="Roboto" panose="02000000000000000000" pitchFamily="2" charset="0"/>
              </a:rPr>
              <a:t>Bayes Theorem.</a:t>
            </a:r>
          </a:p>
          <a:p>
            <a:pPr marL="0" indent="0">
              <a:buNone/>
            </a:pPr>
            <a:endParaRPr lang="en-US" dirty="0">
              <a:latin typeface="Roboto" panose="02000000000000000000" pitchFamily="2" charset="0"/>
              <a:ea typeface="Roboto" panose="02000000000000000000" pitchFamily="2" charset="0"/>
            </a:endParaRPr>
          </a:p>
          <a:p>
            <a:pPr marL="0" indent="0">
              <a:buNone/>
            </a:pPr>
            <a:r>
              <a:rPr lang="en-US" dirty="0">
                <a:latin typeface="Roboto" panose="02000000000000000000" pitchFamily="2" charset="0"/>
                <a:ea typeface="Roboto" panose="02000000000000000000" pitchFamily="2" charset="0"/>
              </a:rPr>
              <a:t>Probability of event A on event B.</a:t>
            </a:r>
            <a:endParaRPr lang="en-MY" dirty="0">
              <a:latin typeface="Roboto" panose="02000000000000000000" pitchFamily="2" charset="0"/>
              <a:ea typeface="Roboto" panose="02000000000000000000" pitchFamily="2" charset="0"/>
            </a:endParaRPr>
          </a:p>
        </p:txBody>
      </p:sp>
      <p:sp>
        <p:nvSpPr>
          <p:cNvPr id="6" name="TextBox 5"/>
          <p:cNvSpPr txBox="1"/>
          <p:nvPr/>
        </p:nvSpPr>
        <p:spPr>
          <a:xfrm>
            <a:off x="765296" y="6056243"/>
            <a:ext cx="1805626"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This is not KL.</a:t>
            </a:r>
          </a:p>
        </p:txBody>
      </p:sp>
    </p:spTree>
    <p:extLst>
      <p:ext uri="{BB962C8B-B14F-4D97-AF65-F5344CB8AC3E}">
        <p14:creationId xmlns:p14="http://schemas.microsoft.com/office/powerpoint/2010/main" val="3397214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569843"/>
                <a:ext cx="10515600" cy="1073427"/>
              </a:xfrm>
            </p:spPr>
            <p:txBody>
              <a:bodyPr/>
              <a:lstStyle/>
              <a:p>
                <a:pPr marL="0" indent="0">
                  <a:buNone/>
                </a:pPr>
                <a14:m>
                  <m:oMathPara xmlns:m="http://schemas.openxmlformats.org/officeDocument/2006/math">
                    <m:oMathParaPr>
                      <m:jc m:val="centerGroup"/>
                    </m:oMathParaPr>
                    <m:oMath xmlns:m="http://schemas.openxmlformats.org/officeDocument/2006/math">
                      <m:r>
                        <a:rPr lang="en-MY" b="0" i="1" smtClean="0">
                          <a:latin typeface="Cambria Math" panose="02040503050406030204" pitchFamily="18" charset="0"/>
                        </a:rPr>
                        <m:t>𝐵𝑎𝑦𝑒𝑠</m:t>
                      </m:r>
                      <m:r>
                        <a:rPr lang="en-MY" b="0" i="1" smtClean="0">
                          <a:latin typeface="Cambria Math" panose="02040503050406030204" pitchFamily="18" charset="0"/>
                        </a:rPr>
                        <m:t> </m:t>
                      </m:r>
                      <m:r>
                        <a:rPr lang="en-MY" b="0" i="1" smtClean="0">
                          <a:latin typeface="Cambria Math" panose="02040503050406030204" pitchFamily="18" charset="0"/>
                        </a:rPr>
                        <m:t>𝑇h𝑒𝑜𝑟𝑒𝑚</m:t>
                      </m:r>
                      <m:r>
                        <a:rPr lang="en-MY" b="0" i="1" smtClean="0">
                          <a:latin typeface="Cambria Math" panose="02040503050406030204" pitchFamily="18" charset="0"/>
                        </a:rPr>
                        <m:t> </m:t>
                      </m:r>
                      <m:r>
                        <a:rPr lang="en-MY" b="0" i="1" smtClean="0">
                          <a:latin typeface="Cambria Math" panose="02040503050406030204" pitchFamily="18" charset="0"/>
                        </a:rPr>
                        <m:t>𝑃</m:t>
                      </m:r>
                      <m:d>
                        <m:dPr>
                          <m:endChr m:val="|"/>
                          <m:ctrlPr>
                            <a:rPr lang="en-MY" b="0" i="1" smtClean="0">
                              <a:latin typeface="Cambria Math" panose="02040503050406030204" pitchFamily="18" charset="0"/>
                            </a:rPr>
                          </m:ctrlPr>
                        </m:dPr>
                        <m:e>
                          <m:r>
                            <a:rPr lang="en-MY" b="0" i="1" smtClean="0">
                              <a:latin typeface="Cambria Math" panose="02040503050406030204" pitchFamily="18" charset="0"/>
                            </a:rPr>
                            <m:t>𝐴</m:t>
                          </m:r>
                          <m:r>
                            <a:rPr lang="en-MY" b="0" i="1" smtClean="0">
                              <a:latin typeface="Cambria Math" panose="02040503050406030204" pitchFamily="18" charset="0"/>
                            </a:rPr>
                            <m:t> </m:t>
                          </m:r>
                        </m:e>
                      </m:d>
                      <m:r>
                        <a:rPr lang="en-MY" b="0" i="1" smtClean="0">
                          <a:latin typeface="Cambria Math" panose="02040503050406030204" pitchFamily="18" charset="0"/>
                        </a:rPr>
                        <m:t>𝐵</m:t>
                      </m:r>
                      <m:r>
                        <a:rPr lang="en-MY" b="0" i="1" smtClean="0">
                          <a:latin typeface="Cambria Math" panose="02040503050406030204" pitchFamily="18" charset="0"/>
                        </a:rPr>
                        <m:t>)=</m:t>
                      </m:r>
                      <m:f>
                        <m:fPr>
                          <m:ctrlPr>
                            <a:rPr lang="en-MY" b="0" i="1" smtClean="0">
                              <a:latin typeface="Cambria Math" panose="02040503050406030204" pitchFamily="18" charset="0"/>
                            </a:rPr>
                          </m:ctrlPr>
                        </m:fPr>
                        <m:num>
                          <m:r>
                            <a:rPr lang="en-MY" b="0" i="1" smtClean="0">
                              <a:latin typeface="Cambria Math" panose="02040503050406030204" pitchFamily="18" charset="0"/>
                            </a:rPr>
                            <m:t>𝑃</m:t>
                          </m:r>
                          <m:d>
                            <m:dPr>
                              <m:endChr m:val="|"/>
                              <m:ctrlPr>
                                <a:rPr lang="en-MY" b="0" i="1" smtClean="0">
                                  <a:latin typeface="Cambria Math" panose="02040503050406030204" pitchFamily="18" charset="0"/>
                                </a:rPr>
                              </m:ctrlPr>
                            </m:dPr>
                            <m:e>
                              <m:r>
                                <a:rPr lang="en-MY" b="0" i="1" smtClean="0">
                                  <a:latin typeface="Cambria Math" panose="02040503050406030204" pitchFamily="18" charset="0"/>
                                </a:rPr>
                                <m:t>𝐵</m:t>
                              </m:r>
                              <m:r>
                                <a:rPr lang="en-MY" b="0" i="1" smtClean="0">
                                  <a:latin typeface="Cambria Math" panose="02040503050406030204" pitchFamily="18" charset="0"/>
                                </a:rPr>
                                <m:t> </m:t>
                              </m:r>
                            </m:e>
                          </m:d>
                          <m:r>
                            <a:rPr lang="en-MY" b="0" i="1" smtClean="0">
                              <a:latin typeface="Cambria Math" panose="02040503050406030204" pitchFamily="18" charset="0"/>
                            </a:rPr>
                            <m:t> </m:t>
                          </m:r>
                          <m:r>
                            <a:rPr lang="en-MY" b="0" i="1" smtClean="0">
                              <a:latin typeface="Cambria Math" panose="02040503050406030204" pitchFamily="18" charset="0"/>
                            </a:rPr>
                            <m:t>𝐴</m:t>
                          </m:r>
                          <m:r>
                            <a:rPr lang="en-MY" b="0" i="1" smtClean="0">
                              <a:latin typeface="Cambria Math" panose="02040503050406030204" pitchFamily="18" charset="0"/>
                            </a:rPr>
                            <m:t>) ∗</m:t>
                          </m:r>
                          <m:r>
                            <a:rPr lang="en-MY" b="0" i="1" smtClean="0">
                              <a:latin typeface="Cambria Math" panose="02040503050406030204" pitchFamily="18" charset="0"/>
                            </a:rPr>
                            <m:t>𝑃</m:t>
                          </m:r>
                          <m:r>
                            <a:rPr lang="en-MY" b="0" i="1" smtClean="0">
                              <a:latin typeface="Cambria Math" panose="02040503050406030204" pitchFamily="18" charset="0"/>
                            </a:rPr>
                            <m:t>(</m:t>
                          </m:r>
                          <m:r>
                            <a:rPr lang="en-MY" b="0" i="1" smtClean="0">
                              <a:latin typeface="Cambria Math" panose="02040503050406030204" pitchFamily="18" charset="0"/>
                            </a:rPr>
                            <m:t>𝐵</m:t>
                          </m:r>
                          <m:r>
                            <a:rPr lang="en-MY" b="0" i="1" smtClean="0">
                              <a:latin typeface="Cambria Math" panose="02040503050406030204" pitchFamily="18" charset="0"/>
                            </a:rPr>
                            <m:t>)</m:t>
                          </m:r>
                        </m:num>
                        <m:den>
                          <m:r>
                            <a:rPr lang="en-MY" b="0" i="1" smtClean="0">
                              <a:latin typeface="Cambria Math" panose="02040503050406030204" pitchFamily="18" charset="0"/>
                            </a:rPr>
                            <m:t>𝑃</m:t>
                          </m:r>
                          <m:r>
                            <a:rPr lang="en-MY" b="0" i="1" smtClean="0">
                              <a:latin typeface="Cambria Math" panose="02040503050406030204" pitchFamily="18" charset="0"/>
                            </a:rPr>
                            <m:t>(</m:t>
                          </m:r>
                          <m:r>
                            <a:rPr lang="en-MY" b="0" i="1" smtClean="0">
                              <a:latin typeface="Cambria Math" panose="02040503050406030204" pitchFamily="18" charset="0"/>
                            </a:rPr>
                            <m:t>𝐴</m:t>
                          </m:r>
                          <m:r>
                            <a:rPr lang="en-MY" b="0" i="1" smtClean="0">
                              <a:latin typeface="Cambria Math" panose="02040503050406030204" pitchFamily="18" charset="0"/>
                            </a:rPr>
                            <m:t>)</m:t>
                          </m:r>
                        </m:den>
                      </m:f>
                    </m:oMath>
                  </m:oMathPara>
                </a14:m>
                <a:endParaRPr lang="en-MY"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569843"/>
                <a:ext cx="10515600" cy="1073427"/>
              </a:xfrm>
              <a:blipFill>
                <a:blip r:embed="rId2"/>
                <a:stretch>
                  <a:fillRect/>
                </a:stretch>
              </a:blipFill>
            </p:spPr>
            <p:txBody>
              <a:bodyPr/>
              <a:lstStyle/>
              <a:p>
                <a:r>
                  <a:rPr lang="en-MY">
                    <a:noFill/>
                  </a:rPr>
                  <a:t> </a:t>
                </a:r>
              </a:p>
            </p:txBody>
          </p:sp>
        </mc:Fallback>
      </mc:AlternateContent>
      <p:sp>
        <p:nvSpPr>
          <p:cNvPr id="4" name="TextBox 3"/>
          <p:cNvSpPr txBox="1"/>
          <p:nvPr/>
        </p:nvSpPr>
        <p:spPr>
          <a:xfrm>
            <a:off x="1219200" y="1855305"/>
            <a:ext cx="9753600"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But how to get the probability if we only have Mean and Variance from the sample data set?</a:t>
            </a:r>
          </a:p>
        </p:txBody>
      </p:sp>
      <p:sp>
        <p:nvSpPr>
          <p:cNvPr id="5" name="TextBox 4"/>
          <p:cNvSpPr txBox="1"/>
          <p:nvPr/>
        </p:nvSpPr>
        <p:spPr>
          <a:xfrm>
            <a:off x="-231913" y="2657594"/>
            <a:ext cx="6029740" cy="769441"/>
          </a:xfrm>
          <a:prstGeom prst="rect">
            <a:avLst/>
          </a:prstGeom>
          <a:noFill/>
        </p:spPr>
        <p:txBody>
          <a:bodyPr wrap="square" rtlCol="0">
            <a:spAutoFit/>
          </a:bodyPr>
          <a:lstStyle/>
          <a:p>
            <a:pPr algn="ctr"/>
            <a:r>
              <a:rPr lang="en-MY" sz="4400" dirty="0">
                <a:latin typeface="Roboto" panose="02000000000000000000" pitchFamily="2" charset="0"/>
                <a:ea typeface="Roboto" panose="02000000000000000000" pitchFamily="2" charset="0"/>
              </a:rPr>
              <a:t>Gaussian Function.</a:t>
            </a:r>
          </a:p>
        </p:txBody>
      </p:sp>
      <mc:AlternateContent xmlns:mc="http://schemas.openxmlformats.org/markup-compatibility/2006" xmlns:a14="http://schemas.microsoft.com/office/drawing/2010/main">
        <mc:Choice Requires="a14">
          <p:sp>
            <p:nvSpPr>
              <p:cNvPr id="7" name="Rectangle 6"/>
              <p:cNvSpPr/>
              <p:nvPr/>
            </p:nvSpPr>
            <p:spPr>
              <a:xfrm>
                <a:off x="389089" y="4441359"/>
                <a:ext cx="5153655" cy="1119987"/>
              </a:xfrm>
              <a:prstGeom prst="rect">
                <a:avLst/>
              </a:prstGeom>
            </p:spPr>
            <p:txBody>
              <a:bodyPr wrap="none">
                <a:spAutoFit/>
              </a:bodyPr>
              <a:lstStyle/>
              <a:p>
                <a14:m>
                  <m:oMath xmlns:m="http://schemas.openxmlformats.org/officeDocument/2006/math">
                    <m:r>
                      <a:rPr lang="en-MY" sz="4000" b="0" i="1" smtClean="0">
                        <a:latin typeface="Cambria Math" panose="02040503050406030204" pitchFamily="18" charset="0"/>
                      </a:rPr>
                      <m:t>𝑔</m:t>
                    </m:r>
                    <m:d>
                      <m:dPr>
                        <m:ctrlPr>
                          <a:rPr lang="en-MY" sz="4000" b="0" i="1" smtClean="0">
                            <a:latin typeface="Cambria Math" panose="02040503050406030204" pitchFamily="18" charset="0"/>
                          </a:rPr>
                        </m:ctrlPr>
                      </m:dPr>
                      <m:e>
                        <m:r>
                          <a:rPr lang="en-MY" sz="4000" b="0" i="1" smtClean="0">
                            <a:latin typeface="Cambria Math" panose="02040503050406030204" pitchFamily="18" charset="0"/>
                          </a:rPr>
                          <m:t>𝑥</m:t>
                        </m:r>
                      </m:e>
                    </m:d>
                    <m:r>
                      <a:rPr lang="en-MY" sz="4000" b="0" i="1" smtClean="0">
                        <a:latin typeface="Cambria Math" panose="02040503050406030204" pitchFamily="18" charset="0"/>
                      </a:rPr>
                      <m:t>= </m:t>
                    </m:r>
                    <m:f>
                      <m:fPr>
                        <m:ctrlPr>
                          <a:rPr lang="en-MY" sz="4000" b="0" i="1" smtClean="0">
                            <a:latin typeface="Cambria Math" panose="02040503050406030204" pitchFamily="18" charset="0"/>
                          </a:rPr>
                        </m:ctrlPr>
                      </m:fPr>
                      <m:num>
                        <m:r>
                          <a:rPr lang="en-MY" sz="4000" b="0" i="1" smtClean="0">
                            <a:latin typeface="Cambria Math" panose="02040503050406030204" pitchFamily="18" charset="0"/>
                          </a:rPr>
                          <m:t>1</m:t>
                        </m:r>
                      </m:num>
                      <m:den>
                        <m:r>
                          <a:rPr lang="en-MY" sz="4000" b="0" i="1" smtClean="0">
                            <a:latin typeface="Cambria Math" panose="02040503050406030204" pitchFamily="18" charset="0"/>
                            <a:ea typeface="Cambria Math" panose="02040503050406030204" pitchFamily="18" charset="0"/>
                          </a:rPr>
                          <m:t>𝜎</m:t>
                        </m:r>
                        <m:rad>
                          <m:radPr>
                            <m:degHide m:val="on"/>
                            <m:ctrlPr>
                              <a:rPr lang="en-MY" sz="4000" b="0" i="1" smtClean="0">
                                <a:latin typeface="Cambria Math" panose="02040503050406030204" pitchFamily="18" charset="0"/>
                              </a:rPr>
                            </m:ctrlPr>
                          </m:radPr>
                          <m:deg/>
                          <m:e>
                            <m:r>
                              <a:rPr lang="en-MY" sz="4000" b="0" i="1" smtClean="0">
                                <a:latin typeface="Cambria Math" panose="02040503050406030204" pitchFamily="18" charset="0"/>
                              </a:rPr>
                              <m:t>2</m:t>
                            </m:r>
                            <m:r>
                              <a:rPr lang="en-MY" sz="4000" b="0" i="1" smtClean="0">
                                <a:latin typeface="Cambria Math" panose="02040503050406030204" pitchFamily="18" charset="0"/>
                                <a:ea typeface="Cambria Math" panose="02040503050406030204" pitchFamily="18" charset="0"/>
                              </a:rPr>
                              <m:t>𝜋</m:t>
                            </m:r>
                          </m:e>
                        </m:rad>
                      </m:den>
                    </m:f>
                    <m:sSup>
                      <m:sSupPr>
                        <m:ctrlPr>
                          <a:rPr lang="en-MY" sz="4000" b="0" i="1" smtClean="0">
                            <a:latin typeface="Cambria Math" panose="02040503050406030204" pitchFamily="18" charset="0"/>
                          </a:rPr>
                        </m:ctrlPr>
                      </m:sSupPr>
                      <m:e>
                        <m:r>
                          <a:rPr lang="en-MY" sz="4000" b="0" i="1" smtClean="0">
                            <a:latin typeface="Cambria Math" panose="02040503050406030204" pitchFamily="18" charset="0"/>
                          </a:rPr>
                          <m:t>𝑒</m:t>
                        </m:r>
                      </m:e>
                      <m:sup>
                        <m:r>
                          <a:rPr lang="en-MY" sz="4000" b="0" i="1" smtClean="0">
                            <a:latin typeface="Cambria Math" panose="02040503050406030204" pitchFamily="18" charset="0"/>
                          </a:rPr>
                          <m:t>−</m:t>
                        </m:r>
                        <m:f>
                          <m:fPr>
                            <m:ctrlPr>
                              <a:rPr lang="en-MY" sz="4000" b="0" i="1" smtClean="0">
                                <a:latin typeface="Cambria Math" panose="02040503050406030204" pitchFamily="18" charset="0"/>
                              </a:rPr>
                            </m:ctrlPr>
                          </m:fPr>
                          <m:num>
                            <m:r>
                              <a:rPr lang="en-MY" sz="4000" b="0" i="1" smtClean="0">
                                <a:latin typeface="Cambria Math" panose="02040503050406030204" pitchFamily="18" charset="0"/>
                              </a:rPr>
                              <m:t>1</m:t>
                            </m:r>
                          </m:num>
                          <m:den>
                            <m:r>
                              <a:rPr lang="en-MY" sz="4000" b="0" i="1" smtClean="0">
                                <a:latin typeface="Cambria Math" panose="02040503050406030204" pitchFamily="18" charset="0"/>
                              </a:rPr>
                              <m:t>2</m:t>
                            </m:r>
                          </m:den>
                        </m:f>
                        <m:sSup>
                          <m:sSupPr>
                            <m:ctrlPr>
                              <a:rPr lang="en-MY" sz="4000" b="0" i="1" smtClean="0">
                                <a:latin typeface="Cambria Math" panose="02040503050406030204" pitchFamily="18" charset="0"/>
                              </a:rPr>
                            </m:ctrlPr>
                          </m:sSupPr>
                          <m:e>
                            <m:r>
                              <a:rPr lang="en-MY" sz="4000" b="0" i="1" smtClean="0">
                                <a:latin typeface="Cambria Math" panose="02040503050406030204" pitchFamily="18" charset="0"/>
                              </a:rPr>
                              <m:t>(</m:t>
                            </m:r>
                            <m:f>
                              <m:fPr>
                                <m:ctrlPr>
                                  <a:rPr lang="en-MY" sz="4000" b="0" i="1" smtClean="0">
                                    <a:latin typeface="Cambria Math" panose="02040503050406030204" pitchFamily="18" charset="0"/>
                                  </a:rPr>
                                </m:ctrlPr>
                              </m:fPr>
                              <m:num>
                                <m:r>
                                  <a:rPr lang="en-MY" sz="4000" b="0" i="1" smtClean="0">
                                    <a:latin typeface="Cambria Math" panose="02040503050406030204" pitchFamily="18" charset="0"/>
                                  </a:rPr>
                                  <m:t>𝑥</m:t>
                                </m:r>
                                <m:r>
                                  <a:rPr lang="en-MY" sz="4000" b="0" i="1" smtClean="0">
                                    <a:latin typeface="Cambria Math" panose="02040503050406030204" pitchFamily="18" charset="0"/>
                                  </a:rPr>
                                  <m:t> −</m:t>
                                </m:r>
                                <m:r>
                                  <a:rPr lang="en-MY" sz="4000" b="0" i="1" smtClean="0">
                                    <a:latin typeface="Cambria Math" panose="02040503050406030204" pitchFamily="18" charset="0"/>
                                  </a:rPr>
                                  <m:t>𝑢</m:t>
                                </m:r>
                              </m:num>
                              <m:den>
                                <m:r>
                                  <a:rPr lang="en-MY" sz="4000" b="0" i="1" smtClean="0">
                                    <a:latin typeface="Cambria Math" panose="02040503050406030204" pitchFamily="18" charset="0"/>
                                    <a:ea typeface="Cambria Math" panose="02040503050406030204" pitchFamily="18" charset="0"/>
                                  </a:rPr>
                                  <m:t>𝜎</m:t>
                                </m:r>
                              </m:den>
                            </m:f>
                            <m:r>
                              <a:rPr lang="en-MY" sz="4000" b="0" i="1" smtClean="0">
                                <a:latin typeface="Cambria Math" panose="02040503050406030204" pitchFamily="18" charset="0"/>
                              </a:rPr>
                              <m:t>)</m:t>
                            </m:r>
                          </m:e>
                          <m:sup>
                            <m:r>
                              <a:rPr lang="en-MY" sz="4000" b="0" i="1" smtClean="0">
                                <a:latin typeface="Cambria Math" panose="02040503050406030204" pitchFamily="18" charset="0"/>
                              </a:rPr>
                              <m:t>2</m:t>
                            </m:r>
                          </m:sup>
                        </m:sSup>
                      </m:sup>
                    </m:sSup>
                  </m:oMath>
                </a14:m>
                <a:r>
                  <a:rPr lang="en-MY" sz="4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389089" y="4441359"/>
                <a:ext cx="5153655" cy="1119987"/>
              </a:xfrm>
              <a:prstGeom prst="rect">
                <a:avLst/>
              </a:prstGeom>
              <a:blipFill>
                <a:blip r:embed="rId3"/>
                <a:stretch>
                  <a:fillRect/>
                </a:stretch>
              </a:blipFill>
            </p:spPr>
            <p:txBody>
              <a:bodyPr/>
              <a:lstStyle/>
              <a:p>
                <a:r>
                  <a:rPr lang="en-MY">
                    <a:noFill/>
                  </a:rPr>
                  <a:t> </a:t>
                </a:r>
              </a:p>
            </p:txBody>
          </p:sp>
        </mc:Fallback>
      </mc:AlternateContent>
      <p:sp>
        <p:nvSpPr>
          <p:cNvPr id="8" name="TextBox 7"/>
          <p:cNvSpPr txBox="1"/>
          <p:nvPr/>
        </p:nvSpPr>
        <p:spPr>
          <a:xfrm>
            <a:off x="5970106" y="2657594"/>
            <a:ext cx="5983356" cy="1446550"/>
          </a:xfrm>
          <a:prstGeom prst="rect">
            <a:avLst/>
          </a:prstGeom>
          <a:noFill/>
        </p:spPr>
        <p:txBody>
          <a:bodyPr wrap="square" rtlCol="0">
            <a:spAutoFit/>
          </a:bodyPr>
          <a:lstStyle/>
          <a:p>
            <a:pPr algn="ctr"/>
            <a:r>
              <a:rPr lang="en-MY" sz="4400" dirty="0">
                <a:latin typeface="Roboto" panose="02000000000000000000" pitchFamily="2" charset="0"/>
                <a:ea typeface="Roboto" panose="02000000000000000000" pitchFamily="2" charset="0"/>
              </a:rPr>
              <a:t>Applying Gaussian to Bayes.</a:t>
            </a:r>
          </a:p>
        </p:txBody>
      </p:sp>
      <mc:AlternateContent xmlns:mc="http://schemas.openxmlformats.org/markup-compatibility/2006" xmlns:a14="http://schemas.microsoft.com/office/drawing/2010/main">
        <mc:Choice Requires="a14">
          <p:sp>
            <p:nvSpPr>
              <p:cNvPr id="9" name="Rectangle 8"/>
              <p:cNvSpPr/>
              <p:nvPr/>
            </p:nvSpPr>
            <p:spPr>
              <a:xfrm>
                <a:off x="5894250" y="4441359"/>
                <a:ext cx="6297750" cy="1341842"/>
              </a:xfrm>
              <a:prstGeom prst="rect">
                <a:avLst/>
              </a:prstGeom>
            </p:spPr>
            <p:txBody>
              <a:bodyPr wrap="none">
                <a:spAutoFit/>
              </a:bodyPr>
              <a:lstStyle/>
              <a:p>
                <a:r>
                  <a:rPr lang="en-MY" sz="2800" b="0" dirty="0"/>
                  <a:t>z</a:t>
                </a:r>
                <a14:m>
                  <m:oMath xmlns:m="http://schemas.openxmlformats.org/officeDocument/2006/math">
                    <m:d>
                      <m:dPr>
                        <m:ctrlPr>
                          <a:rPr lang="en-MY" sz="2800" b="0" i="1" smtClean="0">
                            <a:latin typeface="Cambria Math" panose="02040503050406030204" pitchFamily="18" charset="0"/>
                          </a:rPr>
                        </m:ctrlPr>
                      </m:dPr>
                      <m:e>
                        <m:r>
                          <a:rPr lang="en-MY" sz="2800" b="0" i="1" smtClean="0">
                            <a:latin typeface="Cambria Math" panose="02040503050406030204" pitchFamily="18" charset="0"/>
                          </a:rPr>
                          <m:t>𝑥</m:t>
                        </m:r>
                      </m:e>
                    </m:d>
                    <m:r>
                      <a:rPr lang="en-MY" sz="2800" b="0" i="1" smtClean="0">
                        <a:latin typeface="Cambria Math" panose="02040503050406030204" pitchFamily="18" charset="0"/>
                      </a:rPr>
                      <m:t>= </m:t>
                    </m:r>
                    <m:f>
                      <m:fPr>
                        <m:ctrlPr>
                          <a:rPr lang="en-MY" sz="2800" b="0" i="1" smtClean="0">
                            <a:latin typeface="Cambria Math" panose="02040503050406030204" pitchFamily="18" charset="0"/>
                          </a:rPr>
                        </m:ctrlPr>
                      </m:fPr>
                      <m:num>
                        <m:r>
                          <a:rPr lang="en-MY" sz="2800" b="0" i="1" smtClean="0">
                            <a:latin typeface="Cambria Math" panose="02040503050406030204" pitchFamily="18" charset="0"/>
                          </a:rPr>
                          <m:t>1</m:t>
                        </m:r>
                      </m:num>
                      <m:den>
                        <m:rad>
                          <m:radPr>
                            <m:degHide m:val="on"/>
                            <m:ctrlPr>
                              <a:rPr lang="en-MY" sz="2800" b="0" i="1" smtClean="0">
                                <a:latin typeface="Cambria Math" panose="02040503050406030204" pitchFamily="18" charset="0"/>
                              </a:rPr>
                            </m:ctrlPr>
                          </m:radPr>
                          <m:deg/>
                          <m:e>
                            <m:r>
                              <a:rPr lang="en-MY" sz="2800" b="0" i="1" smtClean="0">
                                <a:latin typeface="Cambria Math" panose="02040503050406030204" pitchFamily="18" charset="0"/>
                              </a:rPr>
                              <m:t>2</m:t>
                            </m:r>
                            <m:r>
                              <a:rPr lang="en-MY" sz="2800" b="0" i="1" smtClean="0">
                                <a:latin typeface="Cambria Math" panose="02040503050406030204" pitchFamily="18" charset="0"/>
                                <a:ea typeface="Cambria Math" panose="02040503050406030204" pitchFamily="18" charset="0"/>
                              </a:rPr>
                              <m:t>𝜋</m:t>
                            </m:r>
                            <m:sSubSup>
                              <m:sSubSupPr>
                                <m:ctrlPr>
                                  <a:rPr lang="en-MY" sz="2800" b="0" i="1" smtClean="0">
                                    <a:latin typeface="Cambria Math" panose="02040503050406030204" pitchFamily="18" charset="0"/>
                                    <a:ea typeface="Cambria Math" panose="02040503050406030204" pitchFamily="18" charset="0"/>
                                  </a:rPr>
                                </m:ctrlPr>
                              </m:sSubSupPr>
                              <m:e>
                                <m:r>
                                  <a:rPr lang="en-MY" sz="2800" b="0" i="1" smtClean="0">
                                    <a:latin typeface="Cambria Math" panose="02040503050406030204" pitchFamily="18" charset="0"/>
                                    <a:ea typeface="Cambria Math" panose="02040503050406030204" pitchFamily="18" charset="0"/>
                                  </a:rPr>
                                  <m:t>𝜎</m:t>
                                </m:r>
                              </m:e>
                              <m:sub>
                                <m:r>
                                  <a:rPr lang="en-MY" sz="2800" b="0" i="1" smtClean="0">
                                    <a:latin typeface="Cambria Math" panose="02040503050406030204" pitchFamily="18" charset="0"/>
                                    <a:ea typeface="Cambria Math" panose="02040503050406030204" pitchFamily="18" charset="0"/>
                                  </a:rPr>
                                  <m:t>𝑠𝑒𝑙𝑒𝑐𝑡𝑒𝑑</m:t>
                                </m:r>
                              </m:sub>
                              <m:sup>
                                <m:r>
                                  <a:rPr lang="en-MY" sz="2800" b="0" i="1" smtClean="0">
                                    <a:latin typeface="Cambria Math" panose="02040503050406030204" pitchFamily="18" charset="0"/>
                                    <a:ea typeface="Cambria Math" panose="02040503050406030204" pitchFamily="18" charset="0"/>
                                  </a:rPr>
                                  <m:t>2</m:t>
                                </m:r>
                              </m:sup>
                            </m:sSubSup>
                          </m:e>
                        </m:rad>
                      </m:den>
                    </m:f>
                    <m:sSup>
                      <m:sSupPr>
                        <m:ctrlPr>
                          <a:rPr lang="en-MY" sz="2800" b="0" i="1" smtClean="0">
                            <a:latin typeface="Cambria Math" panose="02040503050406030204" pitchFamily="18" charset="0"/>
                          </a:rPr>
                        </m:ctrlPr>
                      </m:sSupPr>
                      <m:e>
                        <m:r>
                          <a:rPr lang="en-MY" sz="2800" b="0" i="1" smtClean="0">
                            <a:latin typeface="Cambria Math" panose="02040503050406030204" pitchFamily="18" charset="0"/>
                          </a:rPr>
                          <m:t>𝑒</m:t>
                        </m:r>
                      </m:e>
                      <m:sup>
                        <m:sSup>
                          <m:sSupPr>
                            <m:ctrlPr>
                              <a:rPr lang="en-MY" sz="2800" b="0" i="1" smtClean="0">
                                <a:latin typeface="Cambria Math" panose="02040503050406030204" pitchFamily="18" charset="0"/>
                              </a:rPr>
                            </m:ctrlPr>
                          </m:sSupPr>
                          <m:e>
                            <m:r>
                              <a:rPr lang="en-MY" sz="2800" b="0" i="1" smtClean="0">
                                <a:latin typeface="Cambria Math" panose="02040503050406030204" pitchFamily="18" charset="0"/>
                              </a:rPr>
                              <m:t>(</m:t>
                            </m:r>
                            <m:f>
                              <m:fPr>
                                <m:ctrlPr>
                                  <a:rPr lang="en-MY" sz="2800" b="0" i="1" smtClean="0">
                                    <a:latin typeface="Cambria Math" panose="02040503050406030204" pitchFamily="18" charset="0"/>
                                  </a:rPr>
                                </m:ctrlPr>
                              </m:fPr>
                              <m:num>
                                <m:sSub>
                                  <m:sSubPr>
                                    <m:ctrlPr>
                                      <a:rPr lang="en-MY" sz="2800" b="0" i="1" smtClean="0">
                                        <a:latin typeface="Cambria Math" panose="02040503050406030204" pitchFamily="18" charset="0"/>
                                      </a:rPr>
                                    </m:ctrlPr>
                                  </m:sSubPr>
                                  <m:e>
                                    <m:r>
                                      <a:rPr lang="en-MY" sz="2800" b="0" i="1" smtClean="0">
                                        <a:latin typeface="Cambria Math" panose="02040503050406030204" pitchFamily="18" charset="0"/>
                                      </a:rPr>
                                      <m:t>(</m:t>
                                    </m:r>
                                    <m:r>
                                      <a:rPr lang="en-MY" sz="2800" b="0" i="1" smtClean="0">
                                        <a:latin typeface="Cambria Math" panose="02040503050406030204" pitchFamily="18" charset="0"/>
                                      </a:rPr>
                                      <m:t>𝑥</m:t>
                                    </m:r>
                                  </m:e>
                                  <m:sub>
                                    <m:r>
                                      <a:rPr lang="en-MY" sz="2800" b="0" i="1" smtClean="0">
                                        <a:latin typeface="Cambria Math" panose="02040503050406030204" pitchFamily="18" charset="0"/>
                                      </a:rPr>
                                      <m:t>𝑡𝑎𝑟𝑔𝑒𝑡</m:t>
                                    </m:r>
                                  </m:sub>
                                </m:sSub>
                                <m:r>
                                  <a:rPr lang="en-MY" sz="2800" b="0" i="1" smtClean="0">
                                    <a:latin typeface="Cambria Math" panose="02040503050406030204" pitchFamily="18" charset="0"/>
                                  </a:rPr>
                                  <m:t> −</m:t>
                                </m:r>
                                <m:sSub>
                                  <m:sSubPr>
                                    <m:ctrlPr>
                                      <a:rPr lang="en-MY" sz="2800" b="0" i="1" smtClean="0">
                                        <a:latin typeface="Cambria Math" panose="02040503050406030204" pitchFamily="18" charset="0"/>
                                      </a:rPr>
                                    </m:ctrlPr>
                                  </m:sSubPr>
                                  <m:e>
                                    <m:r>
                                      <a:rPr lang="en-MY" sz="2800" b="0" i="1" smtClean="0">
                                        <a:latin typeface="Cambria Math" panose="02040503050406030204" pitchFamily="18" charset="0"/>
                                      </a:rPr>
                                      <m:t>𝑢</m:t>
                                    </m:r>
                                  </m:e>
                                  <m:sub>
                                    <m:r>
                                      <a:rPr lang="en-MY" sz="2800" b="0" i="1" smtClean="0">
                                        <a:latin typeface="Cambria Math" panose="02040503050406030204" pitchFamily="18" charset="0"/>
                                      </a:rPr>
                                      <m:t>𝑠𝑒𝑙𝑒𝑐𝑡𝑒𝑑</m:t>
                                    </m:r>
                                  </m:sub>
                                </m:sSub>
                                <m:r>
                                  <a:rPr lang="en-MY" sz="2800" b="0" i="1" smtClean="0">
                                    <a:latin typeface="Cambria Math" panose="02040503050406030204" pitchFamily="18" charset="0"/>
                                  </a:rPr>
                                  <m:t>)2</m:t>
                                </m:r>
                              </m:num>
                              <m:den>
                                <m:sSubSup>
                                  <m:sSubSupPr>
                                    <m:ctrlPr>
                                      <a:rPr lang="en-MY" sz="2800" b="0" i="1" smtClean="0">
                                        <a:latin typeface="Cambria Math" panose="02040503050406030204" pitchFamily="18" charset="0"/>
                                      </a:rPr>
                                    </m:ctrlPr>
                                  </m:sSubSupPr>
                                  <m:e>
                                    <m:r>
                                      <a:rPr lang="en-MY" sz="2800" b="0" i="1" smtClean="0">
                                        <a:latin typeface="Cambria Math" panose="02040503050406030204" pitchFamily="18" charset="0"/>
                                        <a:ea typeface="Cambria Math" panose="02040503050406030204" pitchFamily="18" charset="0"/>
                                      </a:rPr>
                                      <m:t>𝜎</m:t>
                                    </m:r>
                                  </m:e>
                                  <m:sub>
                                    <m:r>
                                      <a:rPr lang="en-MY" sz="2800" b="0" i="1" smtClean="0">
                                        <a:latin typeface="Cambria Math" panose="02040503050406030204" pitchFamily="18" charset="0"/>
                                      </a:rPr>
                                      <m:t>𝑠𝑒𝑙𝑒𝑐𝑡𝑒𝑑</m:t>
                                    </m:r>
                                  </m:sub>
                                  <m:sup>
                                    <m:r>
                                      <a:rPr lang="en-MY" sz="2800" b="0" i="1" smtClean="0">
                                        <a:latin typeface="Cambria Math" panose="02040503050406030204" pitchFamily="18" charset="0"/>
                                      </a:rPr>
                                      <m:t>2</m:t>
                                    </m:r>
                                  </m:sup>
                                </m:sSubSup>
                              </m:den>
                            </m:f>
                            <m:r>
                              <a:rPr lang="en-MY" sz="2800" b="0" i="1" smtClean="0">
                                <a:latin typeface="Cambria Math" panose="02040503050406030204" pitchFamily="18" charset="0"/>
                              </a:rPr>
                              <m:t>)</m:t>
                            </m:r>
                          </m:e>
                          <m:sup/>
                        </m:sSup>
                      </m:sup>
                    </m:sSup>
                  </m:oMath>
                </a14:m>
                <a:r>
                  <a:rPr lang="en-MY" sz="4000" dirty="0"/>
                  <a:t> </a:t>
                </a:r>
              </a:p>
            </p:txBody>
          </p:sp>
        </mc:Choice>
        <mc:Fallback xmlns="">
          <p:sp>
            <p:nvSpPr>
              <p:cNvPr id="9" name="Rectangle 8"/>
              <p:cNvSpPr>
                <a:spLocks noRot="1" noChangeAspect="1" noMove="1" noResize="1" noEditPoints="1" noAdjustHandles="1" noChangeArrowheads="1" noChangeShapeType="1" noTextEdit="1"/>
              </p:cNvSpPr>
              <p:nvPr/>
            </p:nvSpPr>
            <p:spPr>
              <a:xfrm>
                <a:off x="5894250" y="4441359"/>
                <a:ext cx="6297750" cy="1341842"/>
              </a:xfrm>
              <a:prstGeom prst="rect">
                <a:avLst/>
              </a:prstGeom>
              <a:blipFill>
                <a:blip r:embed="rId4"/>
                <a:stretch>
                  <a:fillRect l="-2033"/>
                </a:stretch>
              </a:blipFill>
            </p:spPr>
            <p:txBody>
              <a:bodyPr/>
              <a:lstStyle/>
              <a:p>
                <a:r>
                  <a:rPr lang="en-MY">
                    <a:noFill/>
                  </a:rPr>
                  <a:t> </a:t>
                </a:r>
              </a:p>
            </p:txBody>
          </p:sp>
        </mc:Fallback>
      </mc:AlternateContent>
    </p:spTree>
    <p:extLst>
      <p:ext uri="{BB962C8B-B14F-4D97-AF65-F5344CB8AC3E}">
        <p14:creationId xmlns:p14="http://schemas.microsoft.com/office/powerpoint/2010/main" val="2736078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877" y="362505"/>
            <a:ext cx="9577620" cy="5640731"/>
          </a:xfrm>
        </p:spPr>
      </p:pic>
      <p:sp>
        <p:nvSpPr>
          <p:cNvPr id="5" name="TextBox 4"/>
          <p:cNvSpPr txBox="1"/>
          <p:nvPr/>
        </p:nvSpPr>
        <p:spPr>
          <a:xfrm>
            <a:off x="3776870" y="6228522"/>
            <a:ext cx="4625008" cy="369332"/>
          </a:xfrm>
          <a:prstGeom prst="rect">
            <a:avLst/>
          </a:prstGeom>
          <a:noFill/>
        </p:spPr>
        <p:txBody>
          <a:bodyPr wrap="square" rtlCol="0">
            <a:spAutoFit/>
          </a:bodyPr>
          <a:lstStyle/>
          <a:p>
            <a:pPr algn="ctr"/>
            <a:r>
              <a:rPr lang="en-MY" dirty="0">
                <a:latin typeface="Roboto" panose="02000000000000000000" pitchFamily="2" charset="0"/>
                <a:ea typeface="Roboto" panose="02000000000000000000" pitchFamily="2" charset="0"/>
              </a:rPr>
              <a:t>This is just an assumption.</a:t>
            </a:r>
          </a:p>
        </p:txBody>
      </p:sp>
      <p:sp>
        <p:nvSpPr>
          <p:cNvPr id="6" name="TextBox 5"/>
          <p:cNvSpPr txBox="1"/>
          <p:nvPr/>
        </p:nvSpPr>
        <p:spPr>
          <a:xfrm>
            <a:off x="9077739" y="477078"/>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45</a:t>
            </a:r>
          </a:p>
        </p:txBody>
      </p:sp>
      <p:sp>
        <p:nvSpPr>
          <p:cNvPr id="7" name="TextBox 6"/>
          <p:cNvSpPr txBox="1"/>
          <p:nvPr/>
        </p:nvSpPr>
        <p:spPr>
          <a:xfrm>
            <a:off x="7898295" y="1543878"/>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40</a:t>
            </a:r>
          </a:p>
        </p:txBody>
      </p:sp>
      <p:sp>
        <p:nvSpPr>
          <p:cNvPr id="8" name="TextBox 7"/>
          <p:cNvSpPr txBox="1"/>
          <p:nvPr/>
        </p:nvSpPr>
        <p:spPr>
          <a:xfrm>
            <a:off x="6891130" y="2725251"/>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55</a:t>
            </a:r>
          </a:p>
        </p:txBody>
      </p:sp>
      <p:sp>
        <p:nvSpPr>
          <p:cNvPr id="9" name="TextBox 8"/>
          <p:cNvSpPr txBox="1"/>
          <p:nvPr/>
        </p:nvSpPr>
        <p:spPr>
          <a:xfrm>
            <a:off x="5585791" y="3982278"/>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14</a:t>
            </a:r>
          </a:p>
        </p:txBody>
      </p:sp>
      <p:sp>
        <p:nvSpPr>
          <p:cNvPr id="10" name="TextBox 9"/>
          <p:cNvSpPr txBox="1"/>
          <p:nvPr/>
        </p:nvSpPr>
        <p:spPr>
          <a:xfrm>
            <a:off x="7043531" y="4336221"/>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12</a:t>
            </a:r>
          </a:p>
        </p:txBody>
      </p:sp>
      <p:sp>
        <p:nvSpPr>
          <p:cNvPr id="11" name="TextBox 10"/>
          <p:cNvSpPr txBox="1"/>
          <p:nvPr/>
        </p:nvSpPr>
        <p:spPr>
          <a:xfrm>
            <a:off x="10127619" y="3274392"/>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21</a:t>
            </a:r>
          </a:p>
        </p:txBody>
      </p:sp>
      <p:sp>
        <p:nvSpPr>
          <p:cNvPr id="12" name="TextBox 11"/>
          <p:cNvSpPr txBox="1"/>
          <p:nvPr/>
        </p:nvSpPr>
        <p:spPr>
          <a:xfrm>
            <a:off x="9624036" y="4096851"/>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25</a:t>
            </a:r>
          </a:p>
        </p:txBody>
      </p:sp>
      <p:sp>
        <p:nvSpPr>
          <p:cNvPr id="13" name="TextBox 12"/>
          <p:cNvSpPr txBox="1"/>
          <p:nvPr/>
        </p:nvSpPr>
        <p:spPr>
          <a:xfrm>
            <a:off x="9120453" y="4919310"/>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35</a:t>
            </a:r>
          </a:p>
        </p:txBody>
      </p:sp>
      <p:sp>
        <p:nvSpPr>
          <p:cNvPr id="14" name="TextBox 13"/>
          <p:cNvSpPr txBox="1"/>
          <p:nvPr/>
        </p:nvSpPr>
        <p:spPr>
          <a:xfrm>
            <a:off x="4661806" y="2017365"/>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5</a:t>
            </a:r>
          </a:p>
        </p:txBody>
      </p:sp>
      <p:cxnSp>
        <p:nvCxnSpPr>
          <p:cNvPr id="16" name="Straight Arrow Connector 15"/>
          <p:cNvCxnSpPr/>
          <p:nvPr/>
        </p:nvCxnSpPr>
        <p:spPr>
          <a:xfrm>
            <a:off x="5165388" y="2550628"/>
            <a:ext cx="728870" cy="50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95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970</Words>
  <Application>Microsoft Office PowerPoint</Application>
  <PresentationFormat>Widescreen</PresentationFormat>
  <Paragraphs>105</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Cambria Math</vt:lpstr>
      <vt:lpstr>Roboto</vt:lpstr>
      <vt:lpstr>Office Theme</vt:lpstr>
      <vt:lpstr>Industrial Workshop</vt:lpstr>
      <vt:lpstr>PowerPoint Presentation</vt:lpstr>
      <vt:lpstr>Recently,</vt:lpstr>
      <vt:lpstr>Main problem</vt:lpstr>
      <vt:lpstr>PowerPoint Presentation</vt:lpstr>
      <vt:lpstr>What is our solution?</vt:lpstr>
      <vt:lpstr>PowerPoint Presentation</vt:lpstr>
      <vt:lpstr>PowerPoint Presentation</vt:lpstr>
      <vt:lpstr>PowerPoint Presentation</vt:lpstr>
      <vt:lpstr>PowerPoint Presentation</vt:lpstr>
      <vt:lpstr>PowerPoint Presentation</vt:lpstr>
      <vt:lpstr>So how about our data?</vt:lpstr>
      <vt:lpstr>PowerPoint Presentation</vt:lpstr>
      <vt:lpstr>PowerPoint Presentation</vt:lpstr>
      <vt:lpstr>PowerPoint Presentation</vt:lpstr>
      <vt:lpstr>PowerPoint Presentation</vt:lpstr>
      <vt:lpstr>PowerPoint Presentation</vt:lpstr>
      <vt:lpstr>PowerPoint Presentation</vt:lpstr>
      <vt:lpstr>So who is our end user?</vt:lpstr>
      <vt:lpstr>How about the crowdsourcing system?</vt:lpstr>
      <vt:lpstr>Assumption</vt:lpstr>
      <vt:lpstr>PowerPoint Presentation</vt:lpstr>
      <vt:lpstr>Constraint: Traffic ripple system</vt:lpstr>
      <vt:lpstr>PowerPoint Presentation</vt:lpstr>
      <vt:lpstr>Constraint: Crowdsourcing system</vt:lpstr>
      <vt:lpstr>How is our development?</vt:lpstr>
      <vt:lpstr>How is our software development?</vt:lpstr>
      <vt:lpstr>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Workshop</dc:title>
  <dc:creator>Azim Noryushan</dc:creator>
  <cp:lastModifiedBy>Azim Noryushan</cp:lastModifiedBy>
  <cp:revision>24</cp:revision>
  <dcterms:created xsi:type="dcterms:W3CDTF">2017-04-14T12:25:24Z</dcterms:created>
  <dcterms:modified xsi:type="dcterms:W3CDTF">2017-04-19T01:57:17Z</dcterms:modified>
</cp:coreProperties>
</file>